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7" r:id="rId2"/>
    <p:sldId id="258" r:id="rId3"/>
    <p:sldId id="259" r:id="rId4"/>
    <p:sldId id="263" r:id="rId5"/>
    <p:sldId id="264" r:id="rId6"/>
    <p:sldId id="265" r:id="rId7"/>
    <p:sldId id="266" r:id="rId8"/>
    <p:sldId id="267" r:id="rId9"/>
    <p:sldId id="304" r:id="rId10"/>
    <p:sldId id="305" r:id="rId11"/>
    <p:sldId id="306" r:id="rId12"/>
    <p:sldId id="307" r:id="rId13"/>
    <p:sldId id="308" r:id="rId14"/>
    <p:sldId id="309" r:id="rId15"/>
    <p:sldId id="302" r:id="rId16"/>
    <p:sldId id="313" r:id="rId17"/>
    <p:sldId id="312" r:id="rId18"/>
    <p:sldId id="320" r:id="rId19"/>
    <p:sldId id="321" r:id="rId20"/>
    <p:sldId id="322" r:id="rId21"/>
    <p:sldId id="323" r:id="rId22"/>
    <p:sldId id="330" r:id="rId23"/>
    <p:sldId id="328" r:id="rId24"/>
    <p:sldId id="269" r:id="rId25"/>
    <p:sldId id="315" r:id="rId26"/>
    <p:sldId id="319" r:id="rId27"/>
    <p:sldId id="282" r:id="rId28"/>
    <p:sldId id="283" r:id="rId29"/>
    <p:sldId id="314" r:id="rId30"/>
    <p:sldId id="316" r:id="rId31"/>
    <p:sldId id="317" r:id="rId32"/>
    <p:sldId id="318" r:id="rId33"/>
    <p:sldId id="284" r:id="rId34"/>
    <p:sldId id="329"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0" d="100"/>
          <a:sy n="100" d="100"/>
        </p:scale>
        <p:origin x="-616" y="-8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A6F80F-62C0-714A-802F-2B787827559C}" type="datetimeFigureOut">
              <a:rPr lang="en-US" smtClean="0"/>
              <a:t>8/6/17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E3F0F0-D5E8-3544-A3DF-1922109242D1}" type="slidenum">
              <a:rPr lang="en-US" smtClean="0"/>
              <a:t>‹#›</a:t>
            </a:fld>
            <a:endParaRPr lang="en-US"/>
          </a:p>
        </p:txBody>
      </p:sp>
    </p:spTree>
    <p:extLst>
      <p:ext uri="{BB962C8B-B14F-4D97-AF65-F5344CB8AC3E}">
        <p14:creationId xmlns:p14="http://schemas.microsoft.com/office/powerpoint/2010/main" val="17289152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Hi, I’m Avanti, I’m a PhD Student at Stanford, and I’m going to talk about methods we have developed to make deep learning models more interpretable.</a:t>
            </a:r>
          </a:p>
        </p:txBody>
      </p:sp>
      <p:sp>
        <p:nvSpPr>
          <p:cNvPr id="4" name="Slide Number Placeholder 3"/>
          <p:cNvSpPr>
            <a:spLocks noGrp="1"/>
          </p:cNvSpPr>
          <p:nvPr>
            <p:ph type="sldNum" sz="quarter" idx="10"/>
          </p:nvPr>
        </p:nvSpPr>
        <p:spPr/>
        <p:txBody>
          <a:bodyPr/>
          <a:lstStyle/>
          <a:p>
            <a:fld id="{DC8871DB-2FCE-3B4C-B84D-1F5C84E9775C}" type="slidenum">
              <a:rPr lang="en-US" smtClean="0"/>
              <a:t>1</a:t>
            </a:fld>
            <a:endParaRPr lang="en-US"/>
          </a:p>
        </p:txBody>
      </p:sp>
    </p:spTree>
    <p:extLst>
      <p:ext uri="{BB962C8B-B14F-4D97-AF65-F5344CB8AC3E}">
        <p14:creationId xmlns:p14="http://schemas.microsoft.com/office/powerpoint/2010/main" val="1618376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8871DB-2FCE-3B4C-B84D-1F5C84E9775C}" type="slidenum">
              <a:rPr lang="en-US" smtClean="0"/>
              <a:t>26</a:t>
            </a:fld>
            <a:endParaRPr lang="en-US"/>
          </a:p>
        </p:txBody>
      </p:sp>
    </p:spTree>
    <p:extLst>
      <p:ext uri="{BB962C8B-B14F-4D97-AF65-F5344CB8AC3E}">
        <p14:creationId xmlns:p14="http://schemas.microsoft.com/office/powerpoint/2010/main" val="3434761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That concludes my talk. To summarize, we’ve presented a method to reveal context-specific use of regulatory sequence with advantages over in-silico mutagenesis. We also presented the </a:t>
            </a:r>
            <a:r>
              <a:rPr lang="en-US" dirty="0" err="1" smtClean="0"/>
              <a:t>MoDISco</a:t>
            </a:r>
            <a:r>
              <a:rPr lang="en-US" dirty="0" smtClean="0"/>
              <a:t> algorithm which consolidates the importance scores into recurring motifs, and showed that it produces broader patterns compared to other approaches. What I didn’t show is that the </a:t>
            </a:r>
            <a:r>
              <a:rPr lang="en-US" dirty="0" err="1" smtClean="0"/>
              <a:t>MoDISco</a:t>
            </a:r>
            <a:r>
              <a:rPr lang="en-US" dirty="0" smtClean="0"/>
              <a:t> algorithm actually generalizes beyond DNA sequence, and discovers motifs even when applied to models trained on other kinds of genomic signal, such as </a:t>
            </a:r>
            <a:r>
              <a:rPr lang="en-US" dirty="0" err="1" smtClean="0"/>
              <a:t>DNase</a:t>
            </a:r>
            <a:r>
              <a:rPr lang="en-US" dirty="0" smtClean="0"/>
              <a:t> and </a:t>
            </a:r>
            <a:r>
              <a:rPr lang="en-US" dirty="0" err="1" smtClean="0"/>
              <a:t>MNase</a:t>
            </a:r>
            <a:r>
              <a:rPr lang="en-US" dirty="0" smtClean="0"/>
              <a:t>.</a:t>
            </a:r>
            <a:endParaRPr lang="en-US" dirty="0"/>
          </a:p>
        </p:txBody>
      </p:sp>
      <p:sp>
        <p:nvSpPr>
          <p:cNvPr id="4" name="Slide Number Placeholder 3"/>
          <p:cNvSpPr>
            <a:spLocks noGrp="1"/>
          </p:cNvSpPr>
          <p:nvPr>
            <p:ph type="sldNum" sz="quarter" idx="10"/>
          </p:nvPr>
        </p:nvSpPr>
        <p:spPr/>
        <p:txBody>
          <a:bodyPr/>
          <a:lstStyle/>
          <a:p>
            <a:fld id="{DC8871DB-2FCE-3B4C-B84D-1F5C84E9775C}" type="slidenum">
              <a:rPr lang="en-US" smtClean="0"/>
              <a:t>27</a:t>
            </a:fld>
            <a:endParaRPr lang="en-US"/>
          </a:p>
        </p:txBody>
      </p:sp>
    </p:spTree>
    <p:extLst>
      <p:ext uri="{BB962C8B-B14F-4D97-AF65-F5344CB8AC3E}">
        <p14:creationId xmlns:p14="http://schemas.microsoft.com/office/powerpoint/2010/main" val="2153710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Here’s an example of a problem my lab is very interested in; it’s understanding stem cell differentiation. All cells have</a:t>
            </a:r>
            <a:r>
              <a:rPr lang="en-US" baseline="0" dirty="0" smtClean="0"/>
              <a:t> v. different sequence, and yet blah blah. That is because a v. different set of genes is turned on in </a:t>
            </a:r>
            <a:r>
              <a:rPr lang="is-IS" baseline="0" dirty="0" smtClean="0"/>
              <a:t>…, so a natural quesiton is how is </a:t>
            </a:r>
            <a:r>
              <a:rPr lang="en-US" sz="1200" dirty="0" smtClean="0">
                <a:solidFill>
                  <a:schemeClr val="tx1"/>
                </a:solidFill>
              </a:rPr>
              <a:t>cell-type</a:t>
            </a:r>
            <a:r>
              <a:rPr lang="is-IS" baseline="0" dirty="0" smtClean="0"/>
              <a:t> specfic gene expression controlled..., answer to that is complicated and many aspects are still a mystery, but one piece of the puzzle is the presence // of what I will just refer to as “control elements” that are accessible in very specific tissues and are what turn on nearby genes. What do I mean by accessible control elements?</a:t>
            </a:r>
            <a:endParaRPr lang="en-US" dirty="0" smtClean="0"/>
          </a:p>
        </p:txBody>
      </p:sp>
      <p:sp>
        <p:nvSpPr>
          <p:cNvPr id="4" name="Slide Number Placeholder 3"/>
          <p:cNvSpPr>
            <a:spLocks noGrp="1"/>
          </p:cNvSpPr>
          <p:nvPr>
            <p:ph type="sldNum" sz="quarter" idx="10"/>
          </p:nvPr>
        </p:nvSpPr>
        <p:spPr/>
        <p:txBody>
          <a:bodyPr/>
          <a:lstStyle/>
          <a:p>
            <a:fld id="{DC8871DB-2FCE-3B4C-B84D-1F5C84E9775C}" type="slidenum">
              <a:rPr lang="en-US" smtClean="0"/>
              <a:t>30</a:t>
            </a:fld>
            <a:endParaRPr lang="en-US"/>
          </a:p>
        </p:txBody>
      </p:sp>
    </p:spTree>
    <p:extLst>
      <p:ext uri="{BB962C8B-B14F-4D97-AF65-F5344CB8AC3E}">
        <p14:creationId xmlns:p14="http://schemas.microsoft.com/office/powerpoint/2010/main" val="744927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fact,</a:t>
            </a:r>
            <a:r>
              <a:rPr lang="en-US" baseline="0" dirty="0" smtClean="0"/>
              <a:t> the majority of disease associated mutations</a:t>
            </a:r>
            <a:r>
              <a:rPr lang="is-IS" baseline="0" dirty="0" smtClean="0"/>
              <a:t>…this is because if I mutate the binding site of one of these controller proteins...so a natural question is...because not all of the positions are important...by contrast if you mutate a base within a gene, unless the amino acid is kept the same...</a:t>
            </a:r>
          </a:p>
          <a:p>
            <a:endParaRPr lang="is-IS" baseline="0" dirty="0" smtClean="0"/>
          </a:p>
          <a:p>
            <a:r>
              <a:rPr lang="is-IS" baseline="0" dirty="0" smtClean="0"/>
              <a:t>How can we answer this question using a combination of biology and machine learning techniques...these are where the labels for our machine learning come from.</a:t>
            </a:r>
            <a:endParaRPr lang="en-US" dirty="0"/>
          </a:p>
        </p:txBody>
      </p:sp>
      <p:sp>
        <p:nvSpPr>
          <p:cNvPr id="4" name="Slide Number Placeholder 3"/>
          <p:cNvSpPr>
            <a:spLocks noGrp="1"/>
          </p:cNvSpPr>
          <p:nvPr>
            <p:ph type="sldNum" sz="quarter" idx="10"/>
          </p:nvPr>
        </p:nvSpPr>
        <p:spPr/>
        <p:txBody>
          <a:bodyPr/>
          <a:lstStyle/>
          <a:p>
            <a:fld id="{DC8871DB-2FCE-3B4C-B84D-1F5C84E9775C}" type="slidenum">
              <a:rPr lang="en-US" smtClean="0"/>
              <a:t>31</a:t>
            </a:fld>
            <a:endParaRPr lang="en-US"/>
          </a:p>
        </p:txBody>
      </p:sp>
    </p:spTree>
    <p:extLst>
      <p:ext uri="{BB962C8B-B14F-4D97-AF65-F5344CB8AC3E}">
        <p14:creationId xmlns:p14="http://schemas.microsoft.com/office/powerpoint/2010/main" val="717798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As methods to learn patterns from data become more complex, they become harder to interpret. Deep learning represents the latest in this trend; it gives state-of-the-art results in several areas of machine learning, but its </a:t>
            </a:r>
            <a:r>
              <a:rPr lang="en-US" dirty="0" err="1" smtClean="0"/>
              <a:t>uninterpretable</a:t>
            </a:r>
            <a:r>
              <a:rPr lang="en-US" dirty="0" smtClean="0"/>
              <a:t> “black box” nature is a major problem. Say you train a model to predict which DNA mutations cause a disease. If your model performs well, it has likely discovered patterns that we ourselves would like to understand, which is not so easy if the model is a black box. The goal of our research is the make deep learning more interpretable so that we can have our powerful models and also gain insight into why they work.</a:t>
            </a:r>
            <a:endParaRPr lang="en-US" dirty="0"/>
          </a:p>
        </p:txBody>
      </p:sp>
      <p:sp>
        <p:nvSpPr>
          <p:cNvPr id="4" name="Slide Number Placeholder 3"/>
          <p:cNvSpPr>
            <a:spLocks noGrp="1"/>
          </p:cNvSpPr>
          <p:nvPr>
            <p:ph type="sldNum" sz="quarter" idx="10"/>
          </p:nvPr>
        </p:nvSpPr>
        <p:spPr/>
        <p:txBody>
          <a:bodyPr/>
          <a:lstStyle/>
          <a:p>
            <a:fld id="{DC8871DB-2FCE-3B4C-B84D-1F5C84E9775C}" type="slidenum">
              <a:rPr lang="en-US" smtClean="0"/>
              <a:t>2</a:t>
            </a:fld>
            <a:endParaRPr lang="en-US"/>
          </a:p>
        </p:txBody>
      </p:sp>
    </p:spTree>
    <p:extLst>
      <p:ext uri="{BB962C8B-B14F-4D97-AF65-F5344CB8AC3E}">
        <p14:creationId xmlns:p14="http://schemas.microsoft.com/office/powerpoint/2010/main" val="1421036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I’ll clarify what we mean by interpretability since there are many notions of it. In this work, we are concerned with example-specific explanations. That is, for a given example and output, our goal is to assign importance scores to individual parts of the input. So, for instance, if our input is a DNA sequence and the output is whether or not a certain protein is binding to that sequence, our goal is to highlight the positions in the sequence that are most relevant for predicting whether or not the protein will bind.</a:t>
            </a:r>
            <a:endParaRPr lang="en-US" dirty="0"/>
          </a:p>
        </p:txBody>
      </p:sp>
      <p:sp>
        <p:nvSpPr>
          <p:cNvPr id="4" name="Slide Number Placeholder 3"/>
          <p:cNvSpPr>
            <a:spLocks noGrp="1"/>
          </p:cNvSpPr>
          <p:nvPr>
            <p:ph type="sldNum" sz="quarter" idx="10"/>
          </p:nvPr>
        </p:nvSpPr>
        <p:spPr/>
        <p:txBody>
          <a:bodyPr/>
          <a:lstStyle/>
          <a:p>
            <a:fld id="{8EE3F0F0-D5E8-3544-A3DF-1922109242D1}" type="slidenum">
              <a:rPr lang="en-US" smtClean="0"/>
              <a:t>3</a:t>
            </a:fld>
            <a:endParaRPr lang="en-US"/>
          </a:p>
        </p:txBody>
      </p:sp>
    </p:spTree>
    <p:extLst>
      <p:ext uri="{BB962C8B-B14F-4D97-AF65-F5344CB8AC3E}">
        <p14:creationId xmlns:p14="http://schemas.microsoft.com/office/powerpoint/2010/main" val="9166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 approaches that one might take to obtain these importance scores. Perhaps the most intuitive are perturbation-based approaches. These approaches work by making a perturbation to the input and observing the change in the output. This is repeated for different perturbations of the input, each time observing the change in the output. There are several approaches that fall into this family, one of the earliest being by </a:t>
            </a:r>
            <a:r>
              <a:rPr lang="en-US" dirty="0" err="1" smtClean="0"/>
              <a:t>Zeiler</a:t>
            </a:r>
            <a:r>
              <a:rPr lang="en-US" dirty="0" smtClean="0"/>
              <a:t> &amp; Fergus in 2013 where they had a sliding window occlude different parts of the image and looked at the change in the output. LIME also falls into this category, where a linear model is built to approximate the local </a:t>
            </a:r>
            <a:r>
              <a:rPr lang="en-US" dirty="0" err="1" smtClean="0"/>
              <a:t>behaviour</a:t>
            </a:r>
            <a:r>
              <a:rPr lang="en-US" dirty="0" smtClean="0"/>
              <a:t> of the network using data gathered from making input perturbations. A common drawback to perturbation-based approaches is computational efficiency; every time you make a perturbation, you have to </a:t>
            </a:r>
            <a:r>
              <a:rPr lang="en-US" dirty="0" err="1" smtClean="0"/>
              <a:t>recompute</a:t>
            </a:r>
            <a:r>
              <a:rPr lang="en-US" dirty="0" smtClean="0"/>
              <a:t> the outputs using a forward propagation. Another more subtle issue is one of saturation, and I’ll talk more about it in the next slide.</a:t>
            </a:r>
            <a:endParaRPr lang="en-US" dirty="0"/>
          </a:p>
        </p:txBody>
      </p:sp>
      <p:sp>
        <p:nvSpPr>
          <p:cNvPr id="4" name="Slide Number Placeholder 3"/>
          <p:cNvSpPr>
            <a:spLocks noGrp="1"/>
          </p:cNvSpPr>
          <p:nvPr>
            <p:ph type="sldNum" sz="quarter" idx="10"/>
          </p:nvPr>
        </p:nvSpPr>
        <p:spPr/>
        <p:txBody>
          <a:bodyPr/>
          <a:lstStyle/>
          <a:p>
            <a:fld id="{8EE3F0F0-D5E8-3544-A3DF-1922109242D1}" type="slidenum">
              <a:rPr lang="en-US" smtClean="0"/>
              <a:t>4</a:t>
            </a:fld>
            <a:endParaRPr lang="en-US"/>
          </a:p>
        </p:txBody>
      </p:sp>
    </p:spTree>
    <p:extLst>
      <p:ext uri="{BB962C8B-B14F-4D97-AF65-F5344CB8AC3E}">
        <p14:creationId xmlns:p14="http://schemas.microsoft.com/office/powerpoint/2010/main" val="505901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Consider the output y which is a function of the inputs i1 and i2. When i1 + i2 is greater than 1, the output y saturates to 1. Consider the point where i1=1 and i2=1. If at this point I perturb i1 from 1 to 0, I won’t observe a change in the output, because at this point the output y is locally insensitive to the inputs. This can give me the misleading impression that neither i1 nor i2 is relevant to the output y. To avoid this saturation effect, I’d have to perturb combinations of inputs which in turn increases computational cost.</a:t>
            </a:r>
            <a:endParaRPr lang="en-US" dirty="0"/>
          </a:p>
        </p:txBody>
      </p:sp>
      <p:sp>
        <p:nvSpPr>
          <p:cNvPr id="4" name="Slide Number Placeholder 3"/>
          <p:cNvSpPr>
            <a:spLocks noGrp="1"/>
          </p:cNvSpPr>
          <p:nvPr>
            <p:ph type="sldNum" sz="quarter" idx="10"/>
          </p:nvPr>
        </p:nvSpPr>
        <p:spPr/>
        <p:txBody>
          <a:bodyPr/>
          <a:lstStyle/>
          <a:p>
            <a:fld id="{DC8871DB-2FCE-3B4C-B84D-1F5C84E9775C}" type="slidenum">
              <a:rPr lang="en-US" smtClean="0"/>
              <a:t>5</a:t>
            </a:fld>
            <a:endParaRPr lang="en-US"/>
          </a:p>
        </p:txBody>
      </p:sp>
    </p:spTree>
    <p:extLst>
      <p:ext uri="{BB962C8B-B14F-4D97-AF65-F5344CB8AC3E}">
        <p14:creationId xmlns:p14="http://schemas.microsoft.com/office/powerpoint/2010/main" val="3295832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family of approaches that addresses the computational efficiency issue is what I will refer to as backpropagation-based approaches. In these approaches, you look at the function connecting the output to the neurons in the layer below and assign contribution scores to those neurons to represent how much they affected the output. You then repeat this process backing down through the layers until you reach the input. The reason this is efficient is that in a single backwards pass, you get importance scores for your entire input. There are a number of approaches that fall into this category and the most well-known is simply computing the gradients of the output with respect to the input, because this will give you a sense of which parts of the input the output is most sensitive to. The other approaches listed here are closely related to taking the gradients, and it turns out that they all have limitations that come from this connection to taking the gradients which essentially boil down to the fact that gradients describe only the local </a:t>
            </a:r>
            <a:r>
              <a:rPr lang="en-US" dirty="0" err="1" smtClean="0"/>
              <a:t>behaviour</a:t>
            </a:r>
            <a:r>
              <a:rPr lang="en-US" dirty="0" smtClean="0"/>
              <a:t> of a function. To address these limitations, we developed DeepLIFT, that’s Deep Learning Important Features, and you should feel free to check out our code online.</a:t>
            </a:r>
            <a:endParaRPr lang="en-US" dirty="0"/>
          </a:p>
        </p:txBody>
      </p:sp>
      <p:sp>
        <p:nvSpPr>
          <p:cNvPr id="4" name="Slide Number Placeholder 3"/>
          <p:cNvSpPr>
            <a:spLocks noGrp="1"/>
          </p:cNvSpPr>
          <p:nvPr>
            <p:ph type="sldNum" sz="quarter" idx="10"/>
          </p:nvPr>
        </p:nvSpPr>
        <p:spPr/>
        <p:txBody>
          <a:bodyPr/>
          <a:lstStyle/>
          <a:p>
            <a:fld id="{8EE3F0F0-D5E8-3544-A3DF-1922109242D1}" type="slidenum">
              <a:rPr lang="en-US" smtClean="0"/>
              <a:t>6</a:t>
            </a:fld>
            <a:endParaRPr lang="en-US"/>
          </a:p>
        </p:txBody>
      </p:sp>
    </p:spTree>
    <p:extLst>
      <p:ext uri="{BB962C8B-B14F-4D97-AF65-F5344CB8AC3E}">
        <p14:creationId xmlns:p14="http://schemas.microsoft.com/office/powerpoint/2010/main" val="370688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Ok, so why are gradients problematic? Let’s revisit the saturation example. Note that when i1+i2 &gt; 1, the gradient of y with respect to i1 and i2 is zero - in fact, this is what saturation means by definition. Thus, using the gradients would once again flag neither i1 nor i2 as important. This issue also affects </a:t>
            </a:r>
            <a:r>
              <a:rPr lang="en-US" dirty="0" err="1" smtClean="0"/>
              <a:t>deconvolutional</a:t>
            </a:r>
            <a:r>
              <a:rPr lang="en-US" dirty="0" smtClean="0"/>
              <a:t> networks, guided backpropagation and </a:t>
            </a:r>
            <a:r>
              <a:rPr lang="en-US" dirty="0" err="1" smtClean="0"/>
              <a:t>layerwise</a:t>
            </a:r>
            <a:r>
              <a:rPr lang="en-US" dirty="0" smtClean="0"/>
              <a:t> relevance propagation, again for very similar reasons.</a:t>
            </a:r>
            <a:endParaRPr lang="en-US" dirty="0"/>
          </a:p>
        </p:txBody>
      </p:sp>
      <p:sp>
        <p:nvSpPr>
          <p:cNvPr id="4" name="Slide Number Placeholder 3"/>
          <p:cNvSpPr>
            <a:spLocks noGrp="1"/>
          </p:cNvSpPr>
          <p:nvPr>
            <p:ph type="sldNum" sz="quarter" idx="10"/>
          </p:nvPr>
        </p:nvSpPr>
        <p:spPr/>
        <p:txBody>
          <a:bodyPr/>
          <a:lstStyle/>
          <a:p>
            <a:fld id="{DC8871DB-2FCE-3B4C-B84D-1F5C84E9775C}" type="slidenum">
              <a:rPr lang="en-US" smtClean="0"/>
              <a:t>7</a:t>
            </a:fld>
            <a:endParaRPr lang="en-US"/>
          </a:p>
        </p:txBody>
      </p:sp>
    </p:spTree>
    <p:extLst>
      <p:ext uri="{BB962C8B-B14F-4D97-AF65-F5344CB8AC3E}">
        <p14:creationId xmlns:p14="http://schemas.microsoft.com/office/powerpoint/2010/main" val="588747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How does DeepLIFT get around this? We rely on the concept of the difference from a “reference” activation, where the “reference” activation is the activation that the neuron has when presented with the “reference” or “neutral” input - and we’ll talk about that more in a moment. For this example, let’s assume that our inputs are mean and variance normalized so a reasonable “reference” value is 0 for for i1 and i2. Note that when i1+i2 is 0, the activation if the hidden unit is 1 due to the positive bias term. Now, when we look at the point where i1+i2 is 2, the “difference from the reference” is -1 even though the gradient locally might be 0. This is the information that we use to propagation importance even when the gradient is zero. Now, I’ll be the first to admit that choosing the reference can be tricky, but we’ve found that for genomics, using an input that reflects the average </a:t>
            </a:r>
            <a:r>
              <a:rPr lang="en-US" dirty="0" err="1" smtClean="0"/>
              <a:t>gc</a:t>
            </a:r>
            <a:r>
              <a:rPr lang="en-US" dirty="0" smtClean="0"/>
              <a:t>-content of the negative set can work fairly well, and one thing we want to explore is having different references for different types of regions that have very different GC-contents – say one reference for promoters and one</a:t>
            </a:r>
            <a:r>
              <a:rPr lang="en-US" baseline="0" dirty="0" smtClean="0"/>
              <a:t> for enhancers.</a:t>
            </a:r>
            <a:endParaRPr lang="en-US" dirty="0"/>
          </a:p>
        </p:txBody>
      </p:sp>
      <p:sp>
        <p:nvSpPr>
          <p:cNvPr id="4" name="Slide Number Placeholder 3"/>
          <p:cNvSpPr>
            <a:spLocks noGrp="1"/>
          </p:cNvSpPr>
          <p:nvPr>
            <p:ph type="sldNum" sz="quarter" idx="10"/>
          </p:nvPr>
        </p:nvSpPr>
        <p:spPr/>
        <p:txBody>
          <a:bodyPr/>
          <a:lstStyle/>
          <a:p>
            <a:fld id="{DC8871DB-2FCE-3B4C-B84D-1F5C84E9775C}" type="slidenum">
              <a:rPr lang="en-US" smtClean="0"/>
              <a:t>8</a:t>
            </a:fld>
            <a:endParaRPr lang="en-US"/>
          </a:p>
        </p:txBody>
      </p:sp>
    </p:spTree>
    <p:extLst>
      <p:ext uri="{BB962C8B-B14F-4D97-AF65-F5344CB8AC3E}">
        <p14:creationId xmlns:p14="http://schemas.microsoft.com/office/powerpoint/2010/main" val="323429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411570-AD43-DF49-B729-88D785F2BE4B}" type="slidenum">
              <a:rPr lang="en-US" smtClean="0"/>
              <a:t>24</a:t>
            </a:fld>
            <a:endParaRPr lang="en-US"/>
          </a:p>
        </p:txBody>
      </p:sp>
    </p:spTree>
    <p:extLst>
      <p:ext uri="{BB962C8B-B14F-4D97-AF65-F5344CB8AC3E}">
        <p14:creationId xmlns:p14="http://schemas.microsoft.com/office/powerpoint/2010/main" val="3246708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FE5F3C7-49B3-A641-A56A-AEEC5037F8C7}" type="datetimeFigureOut">
              <a:rPr lang="en-US" smtClean="0"/>
              <a:t>8/6/17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DC338-EC10-1945-963F-D8C6F9E04890}" type="slidenum">
              <a:rPr lang="en-US" smtClean="0"/>
              <a:t>‹#›</a:t>
            </a:fld>
            <a:endParaRPr lang="en-US"/>
          </a:p>
        </p:txBody>
      </p:sp>
    </p:spTree>
    <p:extLst>
      <p:ext uri="{BB962C8B-B14F-4D97-AF65-F5344CB8AC3E}">
        <p14:creationId xmlns:p14="http://schemas.microsoft.com/office/powerpoint/2010/main" val="2774520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FE5F3C7-49B3-A641-A56A-AEEC5037F8C7}" type="datetimeFigureOut">
              <a:rPr lang="en-US" smtClean="0"/>
              <a:t>8/6/17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DC338-EC10-1945-963F-D8C6F9E04890}" type="slidenum">
              <a:rPr lang="en-US" smtClean="0"/>
              <a:t>‹#›</a:t>
            </a:fld>
            <a:endParaRPr lang="en-US"/>
          </a:p>
        </p:txBody>
      </p:sp>
    </p:spTree>
    <p:extLst>
      <p:ext uri="{BB962C8B-B14F-4D97-AF65-F5344CB8AC3E}">
        <p14:creationId xmlns:p14="http://schemas.microsoft.com/office/powerpoint/2010/main" val="1941065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FE5F3C7-49B3-A641-A56A-AEEC5037F8C7}" type="datetimeFigureOut">
              <a:rPr lang="en-US" smtClean="0"/>
              <a:t>8/6/17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DC338-EC10-1945-963F-D8C6F9E04890}" type="slidenum">
              <a:rPr lang="en-US" smtClean="0"/>
              <a:t>‹#›</a:t>
            </a:fld>
            <a:endParaRPr lang="en-US"/>
          </a:p>
        </p:txBody>
      </p:sp>
    </p:spTree>
    <p:extLst>
      <p:ext uri="{BB962C8B-B14F-4D97-AF65-F5344CB8AC3E}">
        <p14:creationId xmlns:p14="http://schemas.microsoft.com/office/powerpoint/2010/main" val="3806501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FE5F3C7-49B3-A641-A56A-AEEC5037F8C7}" type="datetimeFigureOut">
              <a:rPr lang="en-US" smtClean="0"/>
              <a:t>8/6/17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DC338-EC10-1945-963F-D8C6F9E04890}" type="slidenum">
              <a:rPr lang="en-US" smtClean="0"/>
              <a:t>‹#›</a:t>
            </a:fld>
            <a:endParaRPr lang="en-US"/>
          </a:p>
        </p:txBody>
      </p:sp>
    </p:spTree>
    <p:extLst>
      <p:ext uri="{BB962C8B-B14F-4D97-AF65-F5344CB8AC3E}">
        <p14:creationId xmlns:p14="http://schemas.microsoft.com/office/powerpoint/2010/main" val="117982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FE5F3C7-49B3-A641-A56A-AEEC5037F8C7}" type="datetimeFigureOut">
              <a:rPr lang="en-US" smtClean="0"/>
              <a:t>8/6/17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DC338-EC10-1945-963F-D8C6F9E04890}" type="slidenum">
              <a:rPr lang="en-US" smtClean="0"/>
              <a:t>‹#›</a:t>
            </a:fld>
            <a:endParaRPr lang="en-US"/>
          </a:p>
        </p:txBody>
      </p:sp>
    </p:spTree>
    <p:extLst>
      <p:ext uri="{BB962C8B-B14F-4D97-AF65-F5344CB8AC3E}">
        <p14:creationId xmlns:p14="http://schemas.microsoft.com/office/powerpoint/2010/main" val="1634383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FE5F3C7-49B3-A641-A56A-AEEC5037F8C7}" type="datetimeFigureOut">
              <a:rPr lang="en-US" smtClean="0"/>
              <a:t>8/6/17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DDC338-EC10-1945-963F-D8C6F9E04890}" type="slidenum">
              <a:rPr lang="en-US" smtClean="0"/>
              <a:t>‹#›</a:t>
            </a:fld>
            <a:endParaRPr lang="en-US"/>
          </a:p>
        </p:txBody>
      </p:sp>
    </p:spTree>
    <p:extLst>
      <p:ext uri="{BB962C8B-B14F-4D97-AF65-F5344CB8AC3E}">
        <p14:creationId xmlns:p14="http://schemas.microsoft.com/office/powerpoint/2010/main" val="1905870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FE5F3C7-49B3-A641-A56A-AEEC5037F8C7}" type="datetimeFigureOut">
              <a:rPr lang="en-US" smtClean="0"/>
              <a:t>8/6/17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DDC338-EC10-1945-963F-D8C6F9E04890}" type="slidenum">
              <a:rPr lang="en-US" smtClean="0"/>
              <a:t>‹#›</a:t>
            </a:fld>
            <a:endParaRPr lang="en-US"/>
          </a:p>
        </p:txBody>
      </p:sp>
    </p:spTree>
    <p:extLst>
      <p:ext uri="{BB962C8B-B14F-4D97-AF65-F5344CB8AC3E}">
        <p14:creationId xmlns:p14="http://schemas.microsoft.com/office/powerpoint/2010/main" val="3013450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FE5F3C7-49B3-A641-A56A-AEEC5037F8C7}" type="datetimeFigureOut">
              <a:rPr lang="en-US" smtClean="0"/>
              <a:t>8/6/17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DDC338-EC10-1945-963F-D8C6F9E04890}" type="slidenum">
              <a:rPr lang="en-US" smtClean="0"/>
              <a:t>‹#›</a:t>
            </a:fld>
            <a:endParaRPr lang="en-US"/>
          </a:p>
        </p:txBody>
      </p:sp>
    </p:spTree>
    <p:extLst>
      <p:ext uri="{BB962C8B-B14F-4D97-AF65-F5344CB8AC3E}">
        <p14:creationId xmlns:p14="http://schemas.microsoft.com/office/powerpoint/2010/main" val="661291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E5F3C7-49B3-A641-A56A-AEEC5037F8C7}" type="datetimeFigureOut">
              <a:rPr lang="en-US" smtClean="0"/>
              <a:t>8/6/17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DDC338-EC10-1945-963F-D8C6F9E04890}" type="slidenum">
              <a:rPr lang="en-US" smtClean="0"/>
              <a:t>‹#›</a:t>
            </a:fld>
            <a:endParaRPr lang="en-US"/>
          </a:p>
        </p:txBody>
      </p:sp>
    </p:spTree>
    <p:extLst>
      <p:ext uri="{BB962C8B-B14F-4D97-AF65-F5344CB8AC3E}">
        <p14:creationId xmlns:p14="http://schemas.microsoft.com/office/powerpoint/2010/main" val="3463949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E5F3C7-49B3-A641-A56A-AEEC5037F8C7}" type="datetimeFigureOut">
              <a:rPr lang="en-US" smtClean="0"/>
              <a:t>8/6/17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DDC338-EC10-1945-963F-D8C6F9E04890}" type="slidenum">
              <a:rPr lang="en-US" smtClean="0"/>
              <a:t>‹#›</a:t>
            </a:fld>
            <a:endParaRPr lang="en-US"/>
          </a:p>
        </p:txBody>
      </p:sp>
    </p:spTree>
    <p:extLst>
      <p:ext uri="{BB962C8B-B14F-4D97-AF65-F5344CB8AC3E}">
        <p14:creationId xmlns:p14="http://schemas.microsoft.com/office/powerpoint/2010/main" val="1483621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E5F3C7-49B3-A641-A56A-AEEC5037F8C7}" type="datetimeFigureOut">
              <a:rPr lang="en-US" smtClean="0"/>
              <a:t>8/6/17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DDC338-EC10-1945-963F-D8C6F9E04890}" type="slidenum">
              <a:rPr lang="en-US" smtClean="0"/>
              <a:t>‹#›</a:t>
            </a:fld>
            <a:endParaRPr lang="en-US"/>
          </a:p>
        </p:txBody>
      </p:sp>
    </p:spTree>
    <p:extLst>
      <p:ext uri="{BB962C8B-B14F-4D97-AF65-F5344CB8AC3E}">
        <p14:creationId xmlns:p14="http://schemas.microsoft.com/office/powerpoint/2010/main" val="14061936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FE5F3C7-49B3-A641-A56A-AEEC5037F8C7}" type="datetimeFigureOut">
              <a:rPr lang="en-US" smtClean="0"/>
              <a:t>8/6/17</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1DDC338-EC10-1945-963F-D8C6F9E04890}" type="slidenum">
              <a:rPr lang="en-US" smtClean="0"/>
              <a:t>‹#›</a:t>
            </a:fld>
            <a:endParaRPr lang="en-US"/>
          </a:p>
        </p:txBody>
      </p:sp>
    </p:spTree>
    <p:extLst>
      <p:ext uri="{BB962C8B-B14F-4D97-AF65-F5344CB8AC3E}">
        <p14:creationId xmlns:p14="http://schemas.microsoft.com/office/powerpoint/2010/main" val="683488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png"/><Relationship Id="rId5" Type="http://schemas.openxmlformats.org/officeDocument/2006/relationships/image" Target="../media/image16.jpeg"/><Relationship Id="rId6" Type="http://schemas.microsoft.com/office/2007/relationships/hdphoto" Target="../media/hdphoto1.wdp"/><Relationship Id="rId7" Type="http://schemas.openxmlformats.org/officeDocument/2006/relationships/image" Target="../media/image17.jpeg"/><Relationship Id="rId8"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kundajelab/deeplift" TargetMode="External"/><Relationship Id="rId4" Type="http://schemas.openxmlformats.org/officeDocument/2006/relationships/image" Target="../media/image3.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3.jpe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ub.com/kundajelab/deeplif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2879" y="1019973"/>
            <a:ext cx="8530465" cy="1102519"/>
          </a:xfrm>
        </p:spPr>
        <p:txBody>
          <a:bodyPr>
            <a:normAutofit fontScale="90000"/>
          </a:bodyPr>
          <a:lstStyle/>
          <a:p>
            <a:r>
              <a:rPr lang="en-US" b="1" dirty="0" smtClean="0"/>
              <a:t>Learning Important Features Through Propagating Activation Differences</a:t>
            </a:r>
            <a:endParaRPr lang="en-US" b="1" dirty="0"/>
          </a:p>
        </p:txBody>
      </p:sp>
      <p:sp>
        <p:nvSpPr>
          <p:cNvPr id="3" name="Subtitle 2"/>
          <p:cNvSpPr>
            <a:spLocks noGrp="1"/>
          </p:cNvSpPr>
          <p:nvPr>
            <p:ph type="subTitle" idx="1"/>
          </p:nvPr>
        </p:nvSpPr>
        <p:spPr>
          <a:xfrm>
            <a:off x="1066800" y="2262625"/>
            <a:ext cx="7162800" cy="999260"/>
          </a:xfrm>
        </p:spPr>
        <p:txBody>
          <a:bodyPr>
            <a:normAutofit lnSpcReduction="10000"/>
          </a:bodyPr>
          <a:lstStyle/>
          <a:p>
            <a:r>
              <a:rPr lang="en-US" b="1" u="sng" dirty="0" smtClean="0"/>
              <a:t>Avanti Shrikumar</a:t>
            </a:r>
            <a:r>
              <a:rPr lang="en-US" b="1" dirty="0" smtClean="0"/>
              <a:t>, Peyton Greenside, Anshul Kundaje</a:t>
            </a:r>
          </a:p>
        </p:txBody>
      </p:sp>
      <p:pic>
        <p:nvPicPr>
          <p:cNvPr id="4" name="Picture 6" descr="http://cs.stanford.edu/sites/default/files/stanford_cs_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
            <a:ext cx="1879600" cy="6544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eadshot_PeytonGreenside.png"/>
          <p:cNvPicPr>
            <a:picLocks noChangeAspect="1"/>
          </p:cNvPicPr>
          <p:nvPr/>
        </p:nvPicPr>
        <p:blipFill rotWithShape="1">
          <a:blip r:embed="rId4">
            <a:extLst>
              <a:ext uri="{28A0092B-C50C-407E-A947-70E740481C1C}">
                <a14:useLocalDpi xmlns:a14="http://schemas.microsoft.com/office/drawing/2010/main" val="0"/>
              </a:ext>
            </a:extLst>
          </a:blip>
          <a:srcRect b="33165"/>
          <a:stretch/>
        </p:blipFill>
        <p:spPr>
          <a:xfrm>
            <a:off x="2413006" y="3505544"/>
            <a:ext cx="1333499" cy="1380783"/>
          </a:xfrm>
          <a:prstGeom prst="rect">
            <a:avLst/>
          </a:prstGeom>
        </p:spPr>
      </p:pic>
      <p:pic>
        <p:nvPicPr>
          <p:cNvPr id="10" name="Picture 9" descr="headshot_AnshulKundaje.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1200" y="3544147"/>
            <a:ext cx="1244600" cy="1363262"/>
          </a:xfrm>
          <a:prstGeom prst="rect">
            <a:avLst/>
          </a:prstGeom>
        </p:spPr>
      </p:pic>
      <p:sp>
        <p:nvSpPr>
          <p:cNvPr id="11" name="TextBox 10"/>
          <p:cNvSpPr txBox="1"/>
          <p:nvPr/>
        </p:nvSpPr>
        <p:spPr>
          <a:xfrm>
            <a:off x="2662376" y="3163175"/>
            <a:ext cx="843575" cy="369332"/>
          </a:xfrm>
          <a:prstGeom prst="rect">
            <a:avLst/>
          </a:prstGeom>
          <a:noFill/>
        </p:spPr>
        <p:txBody>
          <a:bodyPr wrap="none" rtlCol="0">
            <a:spAutoFit/>
          </a:bodyPr>
          <a:lstStyle/>
          <a:p>
            <a:r>
              <a:rPr lang="en-US" dirty="0" smtClean="0"/>
              <a:t>Peyton</a:t>
            </a:r>
            <a:endParaRPr lang="en-US" dirty="0"/>
          </a:p>
        </p:txBody>
      </p:sp>
      <p:sp>
        <p:nvSpPr>
          <p:cNvPr id="15" name="TextBox 14"/>
          <p:cNvSpPr txBox="1"/>
          <p:nvPr/>
        </p:nvSpPr>
        <p:spPr>
          <a:xfrm>
            <a:off x="5981701" y="3161443"/>
            <a:ext cx="825316" cy="369332"/>
          </a:xfrm>
          <a:prstGeom prst="rect">
            <a:avLst/>
          </a:prstGeom>
          <a:noFill/>
        </p:spPr>
        <p:txBody>
          <a:bodyPr wrap="none" rtlCol="0">
            <a:spAutoFit/>
          </a:bodyPr>
          <a:lstStyle/>
          <a:p>
            <a:r>
              <a:rPr lang="en-US" dirty="0" err="1" smtClean="0"/>
              <a:t>Anshul</a:t>
            </a:r>
            <a:endParaRPr lang="en-US" dirty="0"/>
          </a:p>
        </p:txBody>
      </p:sp>
      <p:sp>
        <p:nvSpPr>
          <p:cNvPr id="6" name="TextBox 5"/>
          <p:cNvSpPr txBox="1"/>
          <p:nvPr/>
        </p:nvSpPr>
        <p:spPr>
          <a:xfrm>
            <a:off x="8803342" y="4681836"/>
            <a:ext cx="340658" cy="461665"/>
          </a:xfrm>
          <a:prstGeom prst="rect">
            <a:avLst/>
          </a:prstGeom>
          <a:noFill/>
        </p:spPr>
        <p:txBody>
          <a:bodyPr wrap="none" rtlCol="0">
            <a:spAutoFit/>
          </a:bodyPr>
          <a:lstStyle/>
          <a:p>
            <a:r>
              <a:rPr lang="en-US" sz="2400" b="1" dirty="0" smtClean="0"/>
              <a:t>1</a:t>
            </a:r>
            <a:endParaRPr lang="en-US" sz="2400" b="1" dirty="0"/>
          </a:p>
        </p:txBody>
      </p:sp>
      <p:pic>
        <p:nvPicPr>
          <p:cNvPr id="12" name="Picture 11"/>
          <p:cNvPicPr>
            <a:picLocks noChangeAspect="1"/>
          </p:cNvPicPr>
          <p:nvPr/>
        </p:nvPicPr>
        <p:blipFill>
          <a:blip r:embed="rId6"/>
          <a:stretch>
            <a:fillRect/>
          </a:stretch>
        </p:blipFill>
        <p:spPr>
          <a:xfrm>
            <a:off x="7353300" y="2"/>
            <a:ext cx="1790700" cy="663786"/>
          </a:xfrm>
          <a:prstGeom prst="rect">
            <a:avLst/>
          </a:prstGeom>
        </p:spPr>
      </p:pic>
    </p:spTree>
    <p:extLst>
      <p:ext uri="{BB962C8B-B14F-4D97-AF65-F5344CB8AC3E}">
        <p14:creationId xmlns:p14="http://schemas.microsoft.com/office/powerpoint/2010/main" val="416880521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Integrated Gradients: Another reference-based approach</a:t>
            </a:r>
            <a:endParaRPr lang="en-US" dirty="0"/>
          </a:p>
        </p:txBody>
      </p:sp>
      <p:grpSp>
        <p:nvGrpSpPr>
          <p:cNvPr id="29" name="Group 28"/>
          <p:cNvGrpSpPr/>
          <p:nvPr/>
        </p:nvGrpSpPr>
        <p:grpSpPr>
          <a:xfrm>
            <a:off x="724948" y="1615728"/>
            <a:ext cx="2916417" cy="2329110"/>
            <a:chOff x="466401" y="2170545"/>
            <a:chExt cx="2916417" cy="3105482"/>
          </a:xfrm>
        </p:grpSpPr>
        <p:sp>
          <p:nvSpPr>
            <p:cNvPr id="30" name="TextBox 29"/>
            <p:cNvSpPr txBox="1"/>
            <p:nvPr/>
          </p:nvSpPr>
          <p:spPr>
            <a:xfrm>
              <a:off x="466401" y="4357215"/>
              <a:ext cx="301660" cy="492443"/>
            </a:xfrm>
            <a:prstGeom prst="rect">
              <a:avLst/>
            </a:prstGeom>
            <a:noFill/>
          </p:spPr>
          <p:txBody>
            <a:bodyPr wrap="none" rtlCol="0">
              <a:spAutoFit/>
            </a:bodyPr>
            <a:lstStyle/>
            <a:p>
              <a:r>
                <a:rPr lang="en-US" dirty="0" smtClean="0"/>
                <a:t>0</a:t>
              </a:r>
              <a:endParaRPr lang="en-US" dirty="0"/>
            </a:p>
          </p:txBody>
        </p:sp>
        <p:grpSp>
          <p:nvGrpSpPr>
            <p:cNvPr id="31" name="Group 30"/>
            <p:cNvGrpSpPr/>
            <p:nvPr/>
          </p:nvGrpSpPr>
          <p:grpSpPr>
            <a:xfrm>
              <a:off x="542636" y="2170545"/>
              <a:ext cx="2840182" cy="3105482"/>
              <a:chOff x="5126181" y="2401454"/>
              <a:chExt cx="2840182" cy="3105482"/>
            </a:xfrm>
          </p:grpSpPr>
          <p:cxnSp>
            <p:nvCxnSpPr>
              <p:cNvPr id="32" name="Straight Connector 31"/>
              <p:cNvCxnSpPr/>
              <p:nvPr/>
            </p:nvCxnSpPr>
            <p:spPr>
              <a:xfrm>
                <a:off x="5357090" y="2401454"/>
                <a:ext cx="23091" cy="21820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5370945" y="4572000"/>
                <a:ext cx="2595418" cy="1385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373081" y="4768272"/>
                <a:ext cx="986794" cy="738664"/>
              </a:xfrm>
              <a:prstGeom prst="rect">
                <a:avLst/>
              </a:prstGeom>
              <a:noFill/>
            </p:spPr>
            <p:txBody>
              <a:bodyPr wrap="none" rtlCol="0">
                <a:spAutoFit/>
              </a:bodyPr>
              <a:lstStyle/>
              <a:p>
                <a:r>
                  <a:rPr lang="en-US" sz="3000" dirty="0" smtClean="0"/>
                  <a:t>i</a:t>
                </a:r>
                <a:r>
                  <a:rPr lang="en-US" sz="3000" baseline="-25000" dirty="0" smtClean="0"/>
                  <a:t>1</a:t>
                </a:r>
                <a:r>
                  <a:rPr lang="en-US" sz="3000" dirty="0" smtClean="0"/>
                  <a:t> + i</a:t>
                </a:r>
                <a:r>
                  <a:rPr lang="en-US" sz="3000" baseline="-25000" dirty="0" smtClean="0"/>
                  <a:t>2</a:t>
                </a:r>
                <a:endParaRPr lang="en-US" sz="3000" dirty="0"/>
              </a:p>
            </p:txBody>
          </p:sp>
          <p:sp>
            <p:nvSpPr>
              <p:cNvPr id="35" name="TextBox 34"/>
              <p:cNvSpPr txBox="1"/>
              <p:nvPr/>
            </p:nvSpPr>
            <p:spPr>
              <a:xfrm>
                <a:off x="5126181" y="3186547"/>
                <a:ext cx="301660" cy="492443"/>
              </a:xfrm>
              <a:prstGeom prst="rect">
                <a:avLst/>
              </a:prstGeom>
              <a:noFill/>
            </p:spPr>
            <p:txBody>
              <a:bodyPr wrap="none" rtlCol="0">
                <a:spAutoFit/>
              </a:bodyPr>
              <a:lstStyle/>
              <a:p>
                <a:r>
                  <a:rPr lang="en-US" dirty="0" smtClean="0"/>
                  <a:t>1</a:t>
                </a:r>
                <a:endParaRPr lang="en-US" dirty="0"/>
              </a:p>
            </p:txBody>
          </p:sp>
          <p:sp>
            <p:nvSpPr>
              <p:cNvPr id="36" name="TextBox 35"/>
              <p:cNvSpPr txBox="1"/>
              <p:nvPr/>
            </p:nvSpPr>
            <p:spPr>
              <a:xfrm>
                <a:off x="6190636" y="4504990"/>
                <a:ext cx="301660" cy="492443"/>
              </a:xfrm>
              <a:prstGeom prst="rect">
                <a:avLst/>
              </a:prstGeom>
              <a:noFill/>
            </p:spPr>
            <p:txBody>
              <a:bodyPr wrap="none" rtlCol="0">
                <a:spAutoFit/>
              </a:bodyPr>
              <a:lstStyle/>
              <a:p>
                <a:r>
                  <a:rPr lang="en-US" dirty="0" smtClean="0"/>
                  <a:t>1</a:t>
                </a:r>
                <a:endParaRPr lang="en-US" dirty="0"/>
              </a:p>
            </p:txBody>
          </p:sp>
          <p:sp>
            <p:nvSpPr>
              <p:cNvPr id="37" name="TextBox 36"/>
              <p:cNvSpPr txBox="1"/>
              <p:nvPr/>
            </p:nvSpPr>
            <p:spPr>
              <a:xfrm>
                <a:off x="7001101" y="4518850"/>
                <a:ext cx="301660" cy="492443"/>
              </a:xfrm>
              <a:prstGeom prst="rect">
                <a:avLst/>
              </a:prstGeom>
              <a:noFill/>
            </p:spPr>
            <p:txBody>
              <a:bodyPr wrap="none" rtlCol="0">
                <a:spAutoFit/>
              </a:bodyPr>
              <a:lstStyle/>
              <a:p>
                <a:r>
                  <a:rPr lang="en-US" dirty="0" smtClean="0"/>
                  <a:t>2</a:t>
                </a:r>
                <a:endParaRPr lang="en-US" dirty="0"/>
              </a:p>
            </p:txBody>
          </p:sp>
        </p:grpSp>
      </p:grpSp>
      <p:cxnSp>
        <p:nvCxnSpPr>
          <p:cNvPr id="43" name="Straight Connector 42"/>
          <p:cNvCxnSpPr>
            <a:stCxn id="45" idx="0"/>
          </p:cNvCxnSpPr>
          <p:nvPr/>
        </p:nvCxnSpPr>
        <p:spPr>
          <a:xfrm>
            <a:off x="1968887" y="2374847"/>
            <a:ext cx="836585" cy="572"/>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45" idx="0"/>
          </p:cNvCxnSpPr>
          <p:nvPr/>
        </p:nvCxnSpPr>
        <p:spPr>
          <a:xfrm flipV="1">
            <a:off x="1065870" y="2374847"/>
            <a:ext cx="903017" cy="85890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789484" y="2374847"/>
            <a:ext cx="358805" cy="553998"/>
          </a:xfrm>
          <a:prstGeom prst="rect">
            <a:avLst/>
          </a:prstGeom>
          <a:noFill/>
          <a:ln>
            <a:noFill/>
          </a:ln>
        </p:spPr>
        <p:txBody>
          <a:bodyPr wrap="none" rtlCol="0">
            <a:spAutoFit/>
          </a:bodyPr>
          <a:lstStyle/>
          <a:p>
            <a:r>
              <a:rPr lang="en-US" sz="3000" dirty="0" smtClean="0">
                <a:solidFill>
                  <a:srgbClr val="008000"/>
                </a:solidFill>
              </a:rPr>
              <a:t>y</a:t>
            </a:r>
            <a:endParaRPr lang="en-US" sz="3000" dirty="0">
              <a:solidFill>
                <a:srgbClr val="008000"/>
              </a:solidFill>
            </a:endParaRPr>
          </a:p>
        </p:txBody>
      </p:sp>
      <p:grpSp>
        <p:nvGrpSpPr>
          <p:cNvPr id="46" name="Group 45"/>
          <p:cNvGrpSpPr/>
          <p:nvPr/>
        </p:nvGrpSpPr>
        <p:grpSpPr>
          <a:xfrm>
            <a:off x="5135894" y="1457203"/>
            <a:ext cx="2515342" cy="2052683"/>
            <a:chOff x="1559953" y="2868929"/>
            <a:chExt cx="2388658" cy="2259410"/>
          </a:xfrm>
        </p:grpSpPr>
        <p:sp>
          <p:nvSpPr>
            <p:cNvPr id="47" name="Rectangle 46"/>
            <p:cNvSpPr/>
            <p:nvPr/>
          </p:nvSpPr>
          <p:spPr>
            <a:xfrm>
              <a:off x="1559953" y="457694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smtClean="0"/>
                <a:t>1</a:t>
              </a:r>
              <a:endParaRPr lang="en-US" dirty="0"/>
            </a:p>
          </p:txBody>
        </p:sp>
        <p:sp>
          <p:nvSpPr>
            <p:cNvPr id="48" name="Rectangle 47"/>
            <p:cNvSpPr/>
            <p:nvPr/>
          </p:nvSpPr>
          <p:spPr>
            <a:xfrm>
              <a:off x="3388740" y="462312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a:t>2</a:t>
              </a:r>
              <a:endParaRPr lang="en-US" dirty="0"/>
            </a:p>
          </p:txBody>
        </p:sp>
        <p:cxnSp>
          <p:nvCxnSpPr>
            <p:cNvPr id="49" name="Straight Connector 48"/>
            <p:cNvCxnSpPr>
              <a:stCxn id="47" idx="0"/>
              <a:endCxn id="51" idx="4"/>
            </p:cNvCxnSpPr>
            <p:nvPr/>
          </p:nvCxnSpPr>
          <p:spPr>
            <a:xfrm flipV="1">
              <a:off x="1839888" y="3327922"/>
              <a:ext cx="855960" cy="124901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8" idx="0"/>
              <a:endCxn id="51" idx="4"/>
            </p:cNvCxnSpPr>
            <p:nvPr/>
          </p:nvCxnSpPr>
          <p:spPr>
            <a:xfrm flipH="1" flipV="1">
              <a:off x="2695848" y="3327922"/>
              <a:ext cx="972827" cy="129519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2020430" y="2868929"/>
              <a:ext cx="1350835" cy="458993"/>
            </a:xfrm>
            <a:prstGeom prst="ellipse">
              <a:avLst/>
            </a:prstGeom>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y</a:t>
              </a:r>
              <a:endParaRPr lang="en-US" sz="1600" dirty="0"/>
            </a:p>
          </p:txBody>
        </p:sp>
      </p:grpSp>
      <p:sp>
        <p:nvSpPr>
          <p:cNvPr id="52" name="TextBox 51"/>
          <p:cNvSpPr txBox="1"/>
          <p:nvPr/>
        </p:nvSpPr>
        <p:spPr>
          <a:xfrm>
            <a:off x="6336153" y="1494370"/>
            <a:ext cx="438721" cy="369332"/>
          </a:xfrm>
          <a:prstGeom prst="rect">
            <a:avLst/>
          </a:prstGeom>
          <a:noFill/>
        </p:spPr>
        <p:txBody>
          <a:bodyPr wrap="square" rtlCol="0">
            <a:spAutoFit/>
          </a:bodyPr>
          <a:lstStyle/>
          <a:p>
            <a:r>
              <a:rPr lang="en-US" b="1" dirty="0" smtClean="0"/>
              <a:t>=0</a:t>
            </a:r>
            <a:endParaRPr lang="en-US" b="1" dirty="0"/>
          </a:p>
        </p:txBody>
      </p:sp>
      <p:sp>
        <p:nvSpPr>
          <p:cNvPr id="53" name="TextBox 52"/>
          <p:cNvSpPr txBox="1"/>
          <p:nvPr/>
        </p:nvSpPr>
        <p:spPr>
          <a:xfrm>
            <a:off x="7345961" y="3092418"/>
            <a:ext cx="714405" cy="369332"/>
          </a:xfrm>
          <a:prstGeom prst="rect">
            <a:avLst/>
          </a:prstGeom>
          <a:noFill/>
        </p:spPr>
        <p:txBody>
          <a:bodyPr wrap="square" rtlCol="0">
            <a:spAutoFit/>
          </a:bodyPr>
          <a:lstStyle/>
          <a:p>
            <a:r>
              <a:rPr lang="en-US" dirty="0" smtClean="0"/>
              <a:t>=0.2</a:t>
            </a:r>
            <a:endParaRPr lang="en-US" dirty="0"/>
          </a:p>
        </p:txBody>
      </p:sp>
      <p:sp>
        <p:nvSpPr>
          <p:cNvPr id="54" name="TextBox 53"/>
          <p:cNvSpPr txBox="1"/>
          <p:nvPr/>
        </p:nvSpPr>
        <p:spPr>
          <a:xfrm>
            <a:off x="5399191" y="3045102"/>
            <a:ext cx="814006" cy="369332"/>
          </a:xfrm>
          <a:prstGeom prst="rect">
            <a:avLst/>
          </a:prstGeom>
          <a:noFill/>
        </p:spPr>
        <p:txBody>
          <a:bodyPr wrap="square" rtlCol="0">
            <a:spAutoFit/>
          </a:bodyPr>
          <a:lstStyle/>
          <a:p>
            <a:r>
              <a:rPr lang="en-US" dirty="0" smtClean="0"/>
              <a:t>=0.2</a:t>
            </a:r>
            <a:endParaRPr lang="en-US" dirty="0"/>
          </a:p>
        </p:txBody>
      </p:sp>
      <p:cxnSp>
        <p:nvCxnSpPr>
          <p:cNvPr id="55" name="Straight Arrow Connector 54"/>
          <p:cNvCxnSpPr/>
          <p:nvPr/>
        </p:nvCxnSpPr>
        <p:spPr>
          <a:xfrm flipV="1">
            <a:off x="1446995" y="2889251"/>
            <a:ext cx="0" cy="123427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742851" y="4119079"/>
            <a:ext cx="1415933" cy="369332"/>
          </a:xfrm>
          <a:prstGeom prst="rect">
            <a:avLst/>
          </a:prstGeom>
          <a:noFill/>
        </p:spPr>
        <p:txBody>
          <a:bodyPr wrap="square" rtlCol="0">
            <a:spAutoFit/>
          </a:bodyPr>
          <a:lstStyle/>
          <a:p>
            <a:pPr algn="ctr"/>
            <a:r>
              <a:rPr lang="en-US" dirty="0" err="1" smtClean="0"/>
              <a:t>dy</a:t>
            </a:r>
            <a:r>
              <a:rPr lang="en-US" dirty="0" smtClean="0"/>
              <a:t>/di</a:t>
            </a:r>
            <a:r>
              <a:rPr lang="en-US" baseline="-25000" dirty="0" smtClean="0"/>
              <a:t>x</a:t>
            </a:r>
            <a:r>
              <a:rPr lang="en-US" dirty="0" smtClean="0"/>
              <a:t> = 1</a:t>
            </a:r>
            <a:endParaRPr lang="en-US" dirty="0"/>
          </a:p>
        </p:txBody>
      </p:sp>
      <p:graphicFrame>
        <p:nvGraphicFramePr>
          <p:cNvPr id="41" name="Table 40"/>
          <p:cNvGraphicFramePr>
            <a:graphicFrameLocks noGrp="1"/>
          </p:cNvGraphicFramePr>
          <p:nvPr>
            <p:extLst>
              <p:ext uri="{D42A27DB-BD31-4B8C-83A1-F6EECF244321}">
                <p14:modId xmlns:p14="http://schemas.microsoft.com/office/powerpoint/2010/main" val="2824569784"/>
              </p:ext>
            </p:extLst>
          </p:nvPr>
        </p:nvGraphicFramePr>
        <p:xfrm>
          <a:off x="3317793" y="3581223"/>
          <a:ext cx="2497659" cy="1516557"/>
        </p:xfrm>
        <a:graphic>
          <a:graphicData uri="http://schemas.openxmlformats.org/drawingml/2006/table">
            <a:tbl>
              <a:tblPr firstRow="1" bandRow="1">
                <a:tableStyleId>{5C22544A-7EE6-4342-B048-85BDC9FD1C3A}</a:tableStyleId>
              </a:tblPr>
              <a:tblGrid>
                <a:gridCol w="832553"/>
                <a:gridCol w="832553"/>
                <a:gridCol w="832553"/>
              </a:tblGrid>
              <a:tr h="419277">
                <a:tc>
                  <a:txBody>
                    <a:bodyPr/>
                    <a:lstStyle/>
                    <a:p>
                      <a:pPr algn="ctr"/>
                      <a:r>
                        <a:rPr lang="en-US" sz="1800" dirty="0" smtClean="0"/>
                        <a:t>i</a:t>
                      </a:r>
                      <a:r>
                        <a:rPr lang="en-US" sz="1800" baseline="-25000" dirty="0" smtClean="0"/>
                        <a:t>1</a:t>
                      </a:r>
                      <a:endParaRPr lang="en-US" sz="1800" dirty="0"/>
                    </a:p>
                  </a:txBody>
                  <a:tcPr/>
                </a:tc>
                <a:tc>
                  <a:txBody>
                    <a:bodyPr/>
                    <a:lstStyle/>
                    <a:p>
                      <a:pPr algn="ctr"/>
                      <a:r>
                        <a:rPr lang="en-US" sz="1800" dirty="0" smtClean="0"/>
                        <a:t>i</a:t>
                      </a:r>
                      <a:r>
                        <a:rPr lang="en-US" sz="1800" baseline="-25000" dirty="0" smtClean="0"/>
                        <a:t>2</a:t>
                      </a:r>
                      <a:endParaRPr lang="en-US" sz="1800" dirty="0"/>
                    </a:p>
                  </a:txBody>
                  <a:tcPr/>
                </a:tc>
                <a:tc>
                  <a:txBody>
                    <a:bodyPr/>
                    <a:lstStyle/>
                    <a:p>
                      <a:pPr algn="ctr"/>
                      <a:r>
                        <a:rPr lang="en-US" sz="1800" dirty="0" err="1" smtClean="0"/>
                        <a:t>dy</a:t>
                      </a:r>
                      <a:r>
                        <a:rPr lang="en-US" sz="1800" dirty="0" smtClean="0"/>
                        <a:t>/di</a:t>
                      </a:r>
                      <a:r>
                        <a:rPr lang="en-US" sz="1800" baseline="-25000" dirty="0" smtClean="0"/>
                        <a:t>x</a:t>
                      </a:r>
                      <a:endParaRPr lang="en-US" sz="1800" dirty="0"/>
                    </a:p>
                  </a:txBody>
                  <a:tcPr/>
                </a:tc>
              </a:tr>
              <a:tr h="365760">
                <a:tc>
                  <a:txBody>
                    <a:bodyPr/>
                    <a:lstStyle/>
                    <a:p>
                      <a:pPr algn="ctr"/>
                      <a:r>
                        <a:rPr lang="en-US" sz="1800" dirty="0" smtClean="0"/>
                        <a:t>0.0</a:t>
                      </a:r>
                      <a:endParaRPr lang="en-US" sz="1800" dirty="0"/>
                    </a:p>
                  </a:txBody>
                  <a:tcPr/>
                </a:tc>
                <a:tc>
                  <a:txBody>
                    <a:bodyPr/>
                    <a:lstStyle/>
                    <a:p>
                      <a:pPr algn="ctr"/>
                      <a:r>
                        <a:rPr lang="en-US" sz="1800" dirty="0" smtClean="0"/>
                        <a:t>0.0</a:t>
                      </a:r>
                      <a:endParaRPr lang="en-US" sz="1800" dirty="0"/>
                    </a:p>
                  </a:txBody>
                  <a:tcPr/>
                </a:tc>
                <a:tc>
                  <a:txBody>
                    <a:bodyPr/>
                    <a:lstStyle/>
                    <a:p>
                      <a:pPr algn="ctr"/>
                      <a:r>
                        <a:rPr lang="en-US" sz="1800" dirty="0" smtClean="0"/>
                        <a:t>1</a:t>
                      </a:r>
                      <a:endParaRPr lang="en-US" sz="1800" dirty="0"/>
                    </a:p>
                  </a:txBody>
                  <a:tcPr/>
                </a:tc>
              </a:tr>
              <a:tr h="365760">
                <a:tc>
                  <a:txBody>
                    <a:bodyPr/>
                    <a:lstStyle/>
                    <a:p>
                      <a:pPr algn="ctr"/>
                      <a:r>
                        <a:rPr lang="en-US" sz="1800" dirty="0" smtClean="0"/>
                        <a:t>0.2</a:t>
                      </a:r>
                      <a:endParaRPr lang="en-US" sz="1800" dirty="0"/>
                    </a:p>
                  </a:txBody>
                  <a:tcPr/>
                </a:tc>
                <a:tc>
                  <a:txBody>
                    <a:bodyPr/>
                    <a:lstStyle/>
                    <a:p>
                      <a:pPr algn="ctr"/>
                      <a:r>
                        <a:rPr lang="en-US" sz="1800" dirty="0" smtClean="0"/>
                        <a:t>0.2</a:t>
                      </a:r>
                      <a:endParaRPr lang="en-US" sz="1800" dirty="0"/>
                    </a:p>
                  </a:txBody>
                  <a:tcPr/>
                </a:tc>
                <a:tc>
                  <a:txBody>
                    <a:bodyPr/>
                    <a:lstStyle/>
                    <a:p>
                      <a:pPr algn="ctr"/>
                      <a:r>
                        <a:rPr lang="en-US" sz="1800" dirty="0" smtClean="0"/>
                        <a:t>1</a:t>
                      </a:r>
                      <a:endParaRPr lang="en-US" sz="1800" dirty="0"/>
                    </a:p>
                  </a:txBody>
                  <a:tcPr/>
                </a:tc>
              </a:tr>
              <a:tr h="365760">
                <a:tc>
                  <a:txBody>
                    <a:bodyPr/>
                    <a:lstStyle/>
                    <a:p>
                      <a:endParaRPr lang="en-US" dirty="0"/>
                    </a:p>
                  </a:txBody>
                  <a:tcPr/>
                </a:tc>
                <a:tc>
                  <a:txBody>
                    <a:bodyPr/>
                    <a:lstStyle/>
                    <a:p>
                      <a:endParaRPr lang="en-US" dirty="0"/>
                    </a:p>
                  </a:txBody>
                  <a:tcPr/>
                </a:tc>
                <a:tc>
                  <a:txBody>
                    <a:bodyPr/>
                    <a:lstStyle/>
                    <a:p>
                      <a:pPr algn="ctr"/>
                      <a:endParaRPr lang="en-US" sz="1800" dirty="0"/>
                    </a:p>
                  </a:txBody>
                  <a:tcPr/>
                </a:tc>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4071252533"/>
              </p:ext>
            </p:extLst>
          </p:nvPr>
        </p:nvGraphicFramePr>
        <p:xfrm>
          <a:off x="5908593" y="3581223"/>
          <a:ext cx="2497659" cy="1503857"/>
        </p:xfrm>
        <a:graphic>
          <a:graphicData uri="http://schemas.openxmlformats.org/drawingml/2006/table">
            <a:tbl>
              <a:tblPr firstRow="1" bandRow="1">
                <a:tableStyleId>{5C22544A-7EE6-4342-B048-85BDC9FD1C3A}</a:tableStyleId>
              </a:tblPr>
              <a:tblGrid>
                <a:gridCol w="832553"/>
                <a:gridCol w="832553"/>
                <a:gridCol w="832553"/>
              </a:tblGrid>
              <a:tr h="406577">
                <a:tc>
                  <a:txBody>
                    <a:bodyPr/>
                    <a:lstStyle/>
                    <a:p>
                      <a:pPr algn="ctr"/>
                      <a:r>
                        <a:rPr lang="en-US" sz="1800" dirty="0" smtClean="0"/>
                        <a:t>i</a:t>
                      </a:r>
                      <a:r>
                        <a:rPr lang="en-US" sz="1800" baseline="-25000" dirty="0" smtClean="0"/>
                        <a:t>1</a:t>
                      </a:r>
                      <a:endParaRPr lang="en-US" sz="1800" dirty="0"/>
                    </a:p>
                  </a:txBody>
                  <a:tcPr/>
                </a:tc>
                <a:tc>
                  <a:txBody>
                    <a:bodyPr/>
                    <a:lstStyle/>
                    <a:p>
                      <a:pPr algn="ctr"/>
                      <a:r>
                        <a:rPr lang="en-US" sz="1800" dirty="0" smtClean="0"/>
                        <a:t>i</a:t>
                      </a:r>
                      <a:r>
                        <a:rPr lang="en-US" sz="1800" baseline="-25000" dirty="0" smtClean="0"/>
                        <a:t>2</a:t>
                      </a:r>
                      <a:endParaRPr lang="en-US" sz="1800" dirty="0"/>
                    </a:p>
                  </a:txBody>
                  <a:tcPr/>
                </a:tc>
                <a:tc>
                  <a:txBody>
                    <a:bodyPr/>
                    <a:lstStyle/>
                    <a:p>
                      <a:pPr algn="ctr"/>
                      <a:r>
                        <a:rPr lang="en-US" sz="1800" dirty="0" err="1" smtClean="0"/>
                        <a:t>dy</a:t>
                      </a:r>
                      <a:r>
                        <a:rPr lang="en-US" sz="1800" dirty="0" smtClean="0"/>
                        <a:t>/di</a:t>
                      </a:r>
                      <a:r>
                        <a:rPr lang="en-US" sz="1800" baseline="-25000" dirty="0" smtClean="0"/>
                        <a:t>x</a:t>
                      </a:r>
                      <a:endParaRPr lang="en-US" sz="1800" dirty="0"/>
                    </a:p>
                  </a:txBody>
                  <a:tcPr/>
                </a:tc>
              </a:tr>
              <a:tr h="365760">
                <a:tc>
                  <a:txBody>
                    <a:bodyPr/>
                    <a:lstStyle/>
                    <a:p>
                      <a:endParaRPr lang="en-US" sz="1800" dirty="0"/>
                    </a:p>
                  </a:txBody>
                  <a:tcPr/>
                </a:tc>
                <a:tc>
                  <a:txBody>
                    <a:bodyPr/>
                    <a:lstStyle/>
                    <a:p>
                      <a:endParaRPr lang="en-US" sz="1800"/>
                    </a:p>
                  </a:txBody>
                  <a:tcPr/>
                </a:tc>
                <a:tc>
                  <a:txBody>
                    <a:bodyPr/>
                    <a:lstStyle/>
                    <a:p>
                      <a:endParaRPr lang="en-US" sz="1800" dirty="0"/>
                    </a:p>
                  </a:txBody>
                  <a:tcPr/>
                </a:tc>
              </a:tr>
              <a:tr h="365760">
                <a:tc>
                  <a:txBody>
                    <a:bodyPr/>
                    <a:lstStyle/>
                    <a:p>
                      <a:endParaRPr lang="en-US" sz="1800"/>
                    </a:p>
                  </a:txBody>
                  <a:tcPr/>
                </a:tc>
                <a:tc>
                  <a:txBody>
                    <a:bodyPr/>
                    <a:lstStyle/>
                    <a:p>
                      <a:endParaRPr lang="en-US" sz="1800" dirty="0"/>
                    </a:p>
                  </a:txBody>
                  <a:tcPr/>
                </a:tc>
                <a:tc>
                  <a:txBody>
                    <a:bodyPr/>
                    <a:lstStyle/>
                    <a:p>
                      <a:endParaRPr lang="en-US" sz="1800"/>
                    </a:p>
                  </a:txBody>
                  <a:tcPr/>
                </a:tc>
              </a:tr>
              <a:tr h="365760">
                <a:tc>
                  <a:txBody>
                    <a:bodyPr/>
                    <a:lstStyle/>
                    <a:p>
                      <a:endParaRPr lang="en-US" sz="1800" dirty="0"/>
                    </a:p>
                  </a:txBody>
                  <a:tcPr/>
                </a:tc>
                <a:tc>
                  <a:txBody>
                    <a:bodyPr/>
                    <a:lstStyle/>
                    <a:p>
                      <a:endParaRPr lang="en-US" sz="1800" dirty="0"/>
                    </a:p>
                  </a:txBody>
                  <a:tcPr/>
                </a:tc>
                <a:tc>
                  <a:txBody>
                    <a:bodyPr/>
                    <a:lstStyle/>
                    <a:p>
                      <a:endParaRPr lang="en-US" sz="1800" dirty="0"/>
                    </a:p>
                  </a:txBody>
                  <a:tcPr/>
                </a:tc>
              </a:tr>
            </a:tbl>
          </a:graphicData>
        </a:graphic>
      </p:graphicFrame>
      <p:sp>
        <p:nvSpPr>
          <p:cNvPr id="56" name="TextBox 55"/>
          <p:cNvSpPr txBox="1"/>
          <p:nvPr/>
        </p:nvSpPr>
        <p:spPr>
          <a:xfrm>
            <a:off x="8803342" y="4707236"/>
            <a:ext cx="340658" cy="461665"/>
          </a:xfrm>
          <a:prstGeom prst="rect">
            <a:avLst/>
          </a:prstGeom>
          <a:noFill/>
        </p:spPr>
        <p:txBody>
          <a:bodyPr wrap="none" rtlCol="0">
            <a:spAutoFit/>
          </a:bodyPr>
          <a:lstStyle/>
          <a:p>
            <a:r>
              <a:rPr lang="en-US" sz="2400" b="1" dirty="0"/>
              <a:t>9</a:t>
            </a:r>
          </a:p>
        </p:txBody>
      </p:sp>
    </p:spTree>
    <p:extLst>
      <p:ext uri="{BB962C8B-B14F-4D97-AF65-F5344CB8AC3E}">
        <p14:creationId xmlns:p14="http://schemas.microsoft.com/office/powerpoint/2010/main" val="15349991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Integrated Gradients: Another reference-based approach</a:t>
            </a:r>
            <a:endParaRPr lang="en-US" dirty="0"/>
          </a:p>
        </p:txBody>
      </p:sp>
      <p:grpSp>
        <p:nvGrpSpPr>
          <p:cNvPr id="29" name="Group 28"/>
          <p:cNvGrpSpPr/>
          <p:nvPr/>
        </p:nvGrpSpPr>
        <p:grpSpPr>
          <a:xfrm>
            <a:off x="724948" y="1615728"/>
            <a:ext cx="2916417" cy="2329110"/>
            <a:chOff x="466401" y="2170545"/>
            <a:chExt cx="2916417" cy="3105482"/>
          </a:xfrm>
        </p:grpSpPr>
        <p:sp>
          <p:nvSpPr>
            <p:cNvPr id="30" name="TextBox 29"/>
            <p:cNvSpPr txBox="1"/>
            <p:nvPr/>
          </p:nvSpPr>
          <p:spPr>
            <a:xfrm>
              <a:off x="466401" y="4357215"/>
              <a:ext cx="301660" cy="492443"/>
            </a:xfrm>
            <a:prstGeom prst="rect">
              <a:avLst/>
            </a:prstGeom>
            <a:noFill/>
          </p:spPr>
          <p:txBody>
            <a:bodyPr wrap="none" rtlCol="0">
              <a:spAutoFit/>
            </a:bodyPr>
            <a:lstStyle/>
            <a:p>
              <a:r>
                <a:rPr lang="en-US" dirty="0" smtClean="0"/>
                <a:t>0</a:t>
              </a:r>
              <a:endParaRPr lang="en-US" dirty="0"/>
            </a:p>
          </p:txBody>
        </p:sp>
        <p:grpSp>
          <p:nvGrpSpPr>
            <p:cNvPr id="31" name="Group 30"/>
            <p:cNvGrpSpPr/>
            <p:nvPr/>
          </p:nvGrpSpPr>
          <p:grpSpPr>
            <a:xfrm>
              <a:off x="542636" y="2170545"/>
              <a:ext cx="2840182" cy="3105482"/>
              <a:chOff x="5126181" y="2401454"/>
              <a:chExt cx="2840182" cy="3105482"/>
            </a:xfrm>
          </p:grpSpPr>
          <p:cxnSp>
            <p:nvCxnSpPr>
              <p:cNvPr id="32" name="Straight Connector 31"/>
              <p:cNvCxnSpPr/>
              <p:nvPr/>
            </p:nvCxnSpPr>
            <p:spPr>
              <a:xfrm>
                <a:off x="5357090" y="2401454"/>
                <a:ext cx="23091" cy="21820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5370945" y="4572000"/>
                <a:ext cx="2595418" cy="1385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373081" y="4768272"/>
                <a:ext cx="986794" cy="738664"/>
              </a:xfrm>
              <a:prstGeom prst="rect">
                <a:avLst/>
              </a:prstGeom>
              <a:noFill/>
            </p:spPr>
            <p:txBody>
              <a:bodyPr wrap="none" rtlCol="0">
                <a:spAutoFit/>
              </a:bodyPr>
              <a:lstStyle/>
              <a:p>
                <a:r>
                  <a:rPr lang="en-US" sz="3000" dirty="0" smtClean="0"/>
                  <a:t>i</a:t>
                </a:r>
                <a:r>
                  <a:rPr lang="en-US" sz="3000" baseline="-25000" dirty="0" smtClean="0"/>
                  <a:t>1</a:t>
                </a:r>
                <a:r>
                  <a:rPr lang="en-US" sz="3000" dirty="0" smtClean="0"/>
                  <a:t> + i</a:t>
                </a:r>
                <a:r>
                  <a:rPr lang="en-US" sz="3000" baseline="-25000" dirty="0" smtClean="0"/>
                  <a:t>2</a:t>
                </a:r>
                <a:endParaRPr lang="en-US" sz="3000" dirty="0"/>
              </a:p>
            </p:txBody>
          </p:sp>
          <p:sp>
            <p:nvSpPr>
              <p:cNvPr id="35" name="TextBox 34"/>
              <p:cNvSpPr txBox="1"/>
              <p:nvPr/>
            </p:nvSpPr>
            <p:spPr>
              <a:xfrm>
                <a:off x="5126181" y="3186547"/>
                <a:ext cx="301660" cy="492443"/>
              </a:xfrm>
              <a:prstGeom prst="rect">
                <a:avLst/>
              </a:prstGeom>
              <a:noFill/>
            </p:spPr>
            <p:txBody>
              <a:bodyPr wrap="none" rtlCol="0">
                <a:spAutoFit/>
              </a:bodyPr>
              <a:lstStyle/>
              <a:p>
                <a:r>
                  <a:rPr lang="en-US" dirty="0" smtClean="0"/>
                  <a:t>1</a:t>
                </a:r>
                <a:endParaRPr lang="en-US" dirty="0"/>
              </a:p>
            </p:txBody>
          </p:sp>
          <p:sp>
            <p:nvSpPr>
              <p:cNvPr id="36" name="TextBox 35"/>
              <p:cNvSpPr txBox="1"/>
              <p:nvPr/>
            </p:nvSpPr>
            <p:spPr>
              <a:xfrm>
                <a:off x="6190636" y="4504990"/>
                <a:ext cx="301660" cy="492443"/>
              </a:xfrm>
              <a:prstGeom prst="rect">
                <a:avLst/>
              </a:prstGeom>
              <a:noFill/>
            </p:spPr>
            <p:txBody>
              <a:bodyPr wrap="none" rtlCol="0">
                <a:spAutoFit/>
              </a:bodyPr>
              <a:lstStyle/>
              <a:p>
                <a:r>
                  <a:rPr lang="en-US" dirty="0" smtClean="0"/>
                  <a:t>1</a:t>
                </a:r>
                <a:endParaRPr lang="en-US" dirty="0"/>
              </a:p>
            </p:txBody>
          </p:sp>
          <p:sp>
            <p:nvSpPr>
              <p:cNvPr id="37" name="TextBox 36"/>
              <p:cNvSpPr txBox="1"/>
              <p:nvPr/>
            </p:nvSpPr>
            <p:spPr>
              <a:xfrm>
                <a:off x="7001101" y="4518850"/>
                <a:ext cx="301660" cy="492443"/>
              </a:xfrm>
              <a:prstGeom prst="rect">
                <a:avLst/>
              </a:prstGeom>
              <a:noFill/>
            </p:spPr>
            <p:txBody>
              <a:bodyPr wrap="none" rtlCol="0">
                <a:spAutoFit/>
              </a:bodyPr>
              <a:lstStyle/>
              <a:p>
                <a:r>
                  <a:rPr lang="en-US" dirty="0" smtClean="0"/>
                  <a:t>2</a:t>
                </a:r>
                <a:endParaRPr lang="en-US" dirty="0"/>
              </a:p>
            </p:txBody>
          </p:sp>
        </p:grpSp>
      </p:grpSp>
      <p:cxnSp>
        <p:nvCxnSpPr>
          <p:cNvPr id="43" name="Straight Connector 42"/>
          <p:cNvCxnSpPr>
            <a:stCxn id="45" idx="0"/>
          </p:cNvCxnSpPr>
          <p:nvPr/>
        </p:nvCxnSpPr>
        <p:spPr>
          <a:xfrm>
            <a:off x="1968887" y="2374847"/>
            <a:ext cx="836585" cy="572"/>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45" idx="0"/>
          </p:cNvCxnSpPr>
          <p:nvPr/>
        </p:nvCxnSpPr>
        <p:spPr>
          <a:xfrm flipV="1">
            <a:off x="1065870" y="2374847"/>
            <a:ext cx="903017" cy="85890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789484" y="2374847"/>
            <a:ext cx="358805" cy="553998"/>
          </a:xfrm>
          <a:prstGeom prst="rect">
            <a:avLst/>
          </a:prstGeom>
          <a:noFill/>
          <a:ln>
            <a:noFill/>
          </a:ln>
        </p:spPr>
        <p:txBody>
          <a:bodyPr wrap="none" rtlCol="0">
            <a:spAutoFit/>
          </a:bodyPr>
          <a:lstStyle/>
          <a:p>
            <a:r>
              <a:rPr lang="en-US" sz="3000" dirty="0" smtClean="0">
                <a:solidFill>
                  <a:srgbClr val="008000"/>
                </a:solidFill>
              </a:rPr>
              <a:t>y</a:t>
            </a:r>
            <a:endParaRPr lang="en-US" sz="3000" dirty="0">
              <a:solidFill>
                <a:srgbClr val="008000"/>
              </a:solidFill>
            </a:endParaRPr>
          </a:p>
        </p:txBody>
      </p:sp>
      <p:grpSp>
        <p:nvGrpSpPr>
          <p:cNvPr id="46" name="Group 45"/>
          <p:cNvGrpSpPr/>
          <p:nvPr/>
        </p:nvGrpSpPr>
        <p:grpSpPr>
          <a:xfrm>
            <a:off x="5135894" y="1457203"/>
            <a:ext cx="2515342" cy="2052683"/>
            <a:chOff x="1559953" y="2868929"/>
            <a:chExt cx="2388658" cy="2259410"/>
          </a:xfrm>
        </p:grpSpPr>
        <p:sp>
          <p:nvSpPr>
            <p:cNvPr id="47" name="Rectangle 46"/>
            <p:cNvSpPr/>
            <p:nvPr/>
          </p:nvSpPr>
          <p:spPr>
            <a:xfrm>
              <a:off x="1559953" y="457694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smtClean="0"/>
                <a:t>1</a:t>
              </a:r>
              <a:endParaRPr lang="en-US" dirty="0"/>
            </a:p>
          </p:txBody>
        </p:sp>
        <p:sp>
          <p:nvSpPr>
            <p:cNvPr id="48" name="Rectangle 47"/>
            <p:cNvSpPr/>
            <p:nvPr/>
          </p:nvSpPr>
          <p:spPr>
            <a:xfrm>
              <a:off x="3388740" y="462312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a:t>2</a:t>
              </a:r>
              <a:endParaRPr lang="en-US" dirty="0"/>
            </a:p>
          </p:txBody>
        </p:sp>
        <p:cxnSp>
          <p:nvCxnSpPr>
            <p:cNvPr id="49" name="Straight Connector 48"/>
            <p:cNvCxnSpPr>
              <a:stCxn id="47" idx="0"/>
              <a:endCxn id="51" idx="4"/>
            </p:cNvCxnSpPr>
            <p:nvPr/>
          </p:nvCxnSpPr>
          <p:spPr>
            <a:xfrm flipV="1">
              <a:off x="1839888" y="3327922"/>
              <a:ext cx="855960" cy="124901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8" idx="0"/>
              <a:endCxn id="51" idx="4"/>
            </p:cNvCxnSpPr>
            <p:nvPr/>
          </p:nvCxnSpPr>
          <p:spPr>
            <a:xfrm flipH="1" flipV="1">
              <a:off x="2695848" y="3327922"/>
              <a:ext cx="972827" cy="129519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2020430" y="2868929"/>
              <a:ext cx="1350835" cy="458993"/>
            </a:xfrm>
            <a:prstGeom prst="ellipse">
              <a:avLst/>
            </a:prstGeom>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y</a:t>
              </a:r>
              <a:endParaRPr lang="en-US" sz="1600" dirty="0"/>
            </a:p>
          </p:txBody>
        </p:sp>
      </p:grpSp>
      <p:sp>
        <p:nvSpPr>
          <p:cNvPr id="52" name="TextBox 51"/>
          <p:cNvSpPr txBox="1"/>
          <p:nvPr/>
        </p:nvSpPr>
        <p:spPr>
          <a:xfrm>
            <a:off x="6336153" y="1494370"/>
            <a:ext cx="438721" cy="369332"/>
          </a:xfrm>
          <a:prstGeom prst="rect">
            <a:avLst/>
          </a:prstGeom>
          <a:noFill/>
        </p:spPr>
        <p:txBody>
          <a:bodyPr wrap="square" rtlCol="0">
            <a:spAutoFit/>
          </a:bodyPr>
          <a:lstStyle/>
          <a:p>
            <a:r>
              <a:rPr lang="en-US" b="1" dirty="0" smtClean="0"/>
              <a:t>=0</a:t>
            </a:r>
            <a:endParaRPr lang="en-US" b="1" dirty="0"/>
          </a:p>
        </p:txBody>
      </p:sp>
      <p:sp>
        <p:nvSpPr>
          <p:cNvPr id="53" name="TextBox 52"/>
          <p:cNvSpPr txBox="1"/>
          <p:nvPr/>
        </p:nvSpPr>
        <p:spPr>
          <a:xfrm>
            <a:off x="7345961" y="3092418"/>
            <a:ext cx="714405" cy="369332"/>
          </a:xfrm>
          <a:prstGeom prst="rect">
            <a:avLst/>
          </a:prstGeom>
          <a:noFill/>
        </p:spPr>
        <p:txBody>
          <a:bodyPr wrap="square" rtlCol="0">
            <a:spAutoFit/>
          </a:bodyPr>
          <a:lstStyle/>
          <a:p>
            <a:r>
              <a:rPr lang="en-US" dirty="0" smtClean="0"/>
              <a:t>=0.4</a:t>
            </a:r>
            <a:endParaRPr lang="en-US" dirty="0"/>
          </a:p>
        </p:txBody>
      </p:sp>
      <p:sp>
        <p:nvSpPr>
          <p:cNvPr id="54" name="TextBox 53"/>
          <p:cNvSpPr txBox="1"/>
          <p:nvPr/>
        </p:nvSpPr>
        <p:spPr>
          <a:xfrm>
            <a:off x="5399191" y="3045102"/>
            <a:ext cx="814006" cy="369332"/>
          </a:xfrm>
          <a:prstGeom prst="rect">
            <a:avLst/>
          </a:prstGeom>
          <a:noFill/>
        </p:spPr>
        <p:txBody>
          <a:bodyPr wrap="square" rtlCol="0">
            <a:spAutoFit/>
          </a:bodyPr>
          <a:lstStyle/>
          <a:p>
            <a:r>
              <a:rPr lang="en-US" dirty="0" smtClean="0"/>
              <a:t>=0.4</a:t>
            </a:r>
            <a:endParaRPr lang="en-US" dirty="0"/>
          </a:p>
        </p:txBody>
      </p:sp>
      <p:cxnSp>
        <p:nvCxnSpPr>
          <p:cNvPr id="26" name="Straight Arrow Connector 25"/>
          <p:cNvCxnSpPr/>
          <p:nvPr/>
        </p:nvCxnSpPr>
        <p:spPr>
          <a:xfrm flipV="1">
            <a:off x="1772340" y="2573879"/>
            <a:ext cx="0" cy="1549644"/>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068195" y="4119079"/>
            <a:ext cx="1415933" cy="369332"/>
          </a:xfrm>
          <a:prstGeom prst="rect">
            <a:avLst/>
          </a:prstGeom>
          <a:noFill/>
        </p:spPr>
        <p:txBody>
          <a:bodyPr wrap="square" rtlCol="0">
            <a:spAutoFit/>
          </a:bodyPr>
          <a:lstStyle/>
          <a:p>
            <a:pPr algn="ctr"/>
            <a:r>
              <a:rPr lang="en-US" dirty="0" err="1" smtClean="0"/>
              <a:t>dy</a:t>
            </a:r>
            <a:r>
              <a:rPr lang="en-US" dirty="0" smtClean="0"/>
              <a:t>/di</a:t>
            </a:r>
            <a:r>
              <a:rPr lang="en-US" baseline="-25000" dirty="0" smtClean="0"/>
              <a:t>x</a:t>
            </a:r>
            <a:r>
              <a:rPr lang="en-US" dirty="0" smtClean="0"/>
              <a:t> = 1</a:t>
            </a:r>
            <a:endParaRPr lang="en-US" dirty="0"/>
          </a:p>
        </p:txBody>
      </p:sp>
      <p:graphicFrame>
        <p:nvGraphicFramePr>
          <p:cNvPr id="41" name="Table 40"/>
          <p:cNvGraphicFramePr>
            <a:graphicFrameLocks noGrp="1"/>
          </p:cNvGraphicFramePr>
          <p:nvPr>
            <p:extLst>
              <p:ext uri="{D42A27DB-BD31-4B8C-83A1-F6EECF244321}">
                <p14:modId xmlns:p14="http://schemas.microsoft.com/office/powerpoint/2010/main" val="116256912"/>
              </p:ext>
            </p:extLst>
          </p:nvPr>
        </p:nvGraphicFramePr>
        <p:xfrm>
          <a:off x="3317793" y="3581223"/>
          <a:ext cx="2497659" cy="1516557"/>
        </p:xfrm>
        <a:graphic>
          <a:graphicData uri="http://schemas.openxmlformats.org/drawingml/2006/table">
            <a:tbl>
              <a:tblPr firstRow="1" bandRow="1">
                <a:tableStyleId>{5C22544A-7EE6-4342-B048-85BDC9FD1C3A}</a:tableStyleId>
              </a:tblPr>
              <a:tblGrid>
                <a:gridCol w="832553"/>
                <a:gridCol w="832553"/>
                <a:gridCol w="832553"/>
              </a:tblGrid>
              <a:tr h="419277">
                <a:tc>
                  <a:txBody>
                    <a:bodyPr/>
                    <a:lstStyle/>
                    <a:p>
                      <a:pPr algn="ctr"/>
                      <a:r>
                        <a:rPr lang="en-US" sz="1800" dirty="0" smtClean="0"/>
                        <a:t>i</a:t>
                      </a:r>
                      <a:r>
                        <a:rPr lang="en-US" sz="1800" baseline="-25000" dirty="0" smtClean="0"/>
                        <a:t>1</a:t>
                      </a:r>
                      <a:endParaRPr lang="en-US" sz="1800" dirty="0"/>
                    </a:p>
                  </a:txBody>
                  <a:tcPr/>
                </a:tc>
                <a:tc>
                  <a:txBody>
                    <a:bodyPr/>
                    <a:lstStyle/>
                    <a:p>
                      <a:pPr algn="ctr"/>
                      <a:r>
                        <a:rPr lang="en-US" sz="1800" dirty="0" smtClean="0"/>
                        <a:t>i</a:t>
                      </a:r>
                      <a:r>
                        <a:rPr lang="en-US" sz="1800" baseline="-25000" dirty="0" smtClean="0"/>
                        <a:t>2</a:t>
                      </a:r>
                      <a:endParaRPr lang="en-US" sz="1800" dirty="0"/>
                    </a:p>
                  </a:txBody>
                  <a:tcPr/>
                </a:tc>
                <a:tc>
                  <a:txBody>
                    <a:bodyPr/>
                    <a:lstStyle/>
                    <a:p>
                      <a:pPr algn="ctr"/>
                      <a:r>
                        <a:rPr lang="en-US" sz="1800" dirty="0" err="1" smtClean="0"/>
                        <a:t>dy</a:t>
                      </a:r>
                      <a:r>
                        <a:rPr lang="en-US" sz="1800" dirty="0" smtClean="0"/>
                        <a:t>/di</a:t>
                      </a:r>
                      <a:r>
                        <a:rPr lang="en-US" sz="1800" baseline="-25000" dirty="0" smtClean="0"/>
                        <a:t>x</a:t>
                      </a:r>
                      <a:endParaRPr lang="en-US" sz="1800" dirty="0"/>
                    </a:p>
                  </a:txBody>
                  <a:tcPr/>
                </a:tc>
              </a:tr>
              <a:tr h="365760">
                <a:tc>
                  <a:txBody>
                    <a:bodyPr/>
                    <a:lstStyle/>
                    <a:p>
                      <a:pPr algn="ctr"/>
                      <a:r>
                        <a:rPr lang="en-US" sz="1800" dirty="0" smtClean="0"/>
                        <a:t>0.0</a:t>
                      </a:r>
                      <a:endParaRPr lang="en-US" sz="1800" dirty="0"/>
                    </a:p>
                  </a:txBody>
                  <a:tcPr/>
                </a:tc>
                <a:tc>
                  <a:txBody>
                    <a:bodyPr/>
                    <a:lstStyle/>
                    <a:p>
                      <a:pPr algn="ctr"/>
                      <a:r>
                        <a:rPr lang="en-US" sz="1800" dirty="0" smtClean="0"/>
                        <a:t>0.0</a:t>
                      </a:r>
                      <a:endParaRPr lang="en-US" sz="1800" dirty="0"/>
                    </a:p>
                  </a:txBody>
                  <a:tcPr/>
                </a:tc>
                <a:tc>
                  <a:txBody>
                    <a:bodyPr/>
                    <a:lstStyle/>
                    <a:p>
                      <a:pPr algn="ctr"/>
                      <a:r>
                        <a:rPr lang="en-US" sz="1800" dirty="0" smtClean="0"/>
                        <a:t>1</a:t>
                      </a:r>
                      <a:endParaRPr lang="en-US" sz="1800" dirty="0"/>
                    </a:p>
                  </a:txBody>
                  <a:tcPr/>
                </a:tc>
              </a:tr>
              <a:tr h="365760">
                <a:tc>
                  <a:txBody>
                    <a:bodyPr/>
                    <a:lstStyle/>
                    <a:p>
                      <a:pPr algn="ctr"/>
                      <a:r>
                        <a:rPr lang="en-US" sz="1800" dirty="0" smtClean="0"/>
                        <a:t>0.2</a:t>
                      </a:r>
                      <a:endParaRPr lang="en-US" sz="1800" dirty="0"/>
                    </a:p>
                  </a:txBody>
                  <a:tcPr/>
                </a:tc>
                <a:tc>
                  <a:txBody>
                    <a:bodyPr/>
                    <a:lstStyle/>
                    <a:p>
                      <a:pPr algn="ctr"/>
                      <a:r>
                        <a:rPr lang="en-US" sz="1800" dirty="0" smtClean="0"/>
                        <a:t>0.2</a:t>
                      </a:r>
                      <a:endParaRPr lang="en-US" sz="1800" dirty="0"/>
                    </a:p>
                  </a:txBody>
                  <a:tcPr/>
                </a:tc>
                <a:tc>
                  <a:txBody>
                    <a:bodyPr/>
                    <a:lstStyle/>
                    <a:p>
                      <a:pPr algn="ctr"/>
                      <a:r>
                        <a:rPr lang="en-US" sz="1800" dirty="0" smtClean="0"/>
                        <a:t>1</a:t>
                      </a:r>
                      <a:endParaRPr lang="en-US" sz="1800" dirty="0"/>
                    </a:p>
                  </a:txBody>
                  <a:tcPr/>
                </a:tc>
              </a:tr>
              <a:tr h="365760">
                <a:tc>
                  <a:txBody>
                    <a:bodyPr/>
                    <a:lstStyle/>
                    <a:p>
                      <a:pPr algn="ctr"/>
                      <a:r>
                        <a:rPr lang="en-US" sz="1800" dirty="0" smtClean="0"/>
                        <a:t>0.4</a:t>
                      </a:r>
                      <a:endParaRPr lang="en-US" sz="1800" dirty="0"/>
                    </a:p>
                  </a:txBody>
                  <a:tcPr/>
                </a:tc>
                <a:tc>
                  <a:txBody>
                    <a:bodyPr/>
                    <a:lstStyle/>
                    <a:p>
                      <a:pPr algn="ctr"/>
                      <a:r>
                        <a:rPr lang="en-US" sz="1800" dirty="0" smtClean="0"/>
                        <a:t>0.4</a:t>
                      </a:r>
                      <a:endParaRPr lang="en-US" sz="1800" dirty="0"/>
                    </a:p>
                  </a:txBody>
                  <a:tcPr/>
                </a:tc>
                <a:tc>
                  <a:txBody>
                    <a:bodyPr/>
                    <a:lstStyle/>
                    <a:p>
                      <a:pPr algn="ctr"/>
                      <a:r>
                        <a:rPr lang="en-US" sz="1800" dirty="0" smtClean="0"/>
                        <a:t>1</a:t>
                      </a:r>
                      <a:endParaRPr lang="en-US" sz="1800" dirty="0"/>
                    </a:p>
                  </a:txBody>
                  <a:tcPr/>
                </a:tc>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3206558829"/>
              </p:ext>
            </p:extLst>
          </p:nvPr>
        </p:nvGraphicFramePr>
        <p:xfrm>
          <a:off x="5908593" y="3581223"/>
          <a:ext cx="2497659" cy="1503857"/>
        </p:xfrm>
        <a:graphic>
          <a:graphicData uri="http://schemas.openxmlformats.org/drawingml/2006/table">
            <a:tbl>
              <a:tblPr firstRow="1" bandRow="1">
                <a:tableStyleId>{5C22544A-7EE6-4342-B048-85BDC9FD1C3A}</a:tableStyleId>
              </a:tblPr>
              <a:tblGrid>
                <a:gridCol w="832553"/>
                <a:gridCol w="832553"/>
                <a:gridCol w="832553"/>
              </a:tblGrid>
              <a:tr h="406577">
                <a:tc>
                  <a:txBody>
                    <a:bodyPr/>
                    <a:lstStyle/>
                    <a:p>
                      <a:pPr algn="ctr"/>
                      <a:r>
                        <a:rPr lang="en-US" sz="1800" dirty="0" smtClean="0"/>
                        <a:t>i</a:t>
                      </a:r>
                      <a:r>
                        <a:rPr lang="en-US" sz="1800" baseline="-25000" dirty="0" smtClean="0"/>
                        <a:t>1</a:t>
                      </a:r>
                      <a:endParaRPr lang="en-US" sz="1800" dirty="0"/>
                    </a:p>
                  </a:txBody>
                  <a:tcPr/>
                </a:tc>
                <a:tc>
                  <a:txBody>
                    <a:bodyPr/>
                    <a:lstStyle/>
                    <a:p>
                      <a:pPr algn="ctr"/>
                      <a:r>
                        <a:rPr lang="en-US" sz="1800" dirty="0" smtClean="0"/>
                        <a:t>i</a:t>
                      </a:r>
                      <a:r>
                        <a:rPr lang="en-US" sz="1800" baseline="-25000" dirty="0" smtClean="0"/>
                        <a:t>2</a:t>
                      </a:r>
                      <a:endParaRPr lang="en-US" sz="1800" dirty="0"/>
                    </a:p>
                  </a:txBody>
                  <a:tcPr/>
                </a:tc>
                <a:tc>
                  <a:txBody>
                    <a:bodyPr/>
                    <a:lstStyle/>
                    <a:p>
                      <a:pPr algn="ctr"/>
                      <a:r>
                        <a:rPr lang="en-US" sz="1800" dirty="0" err="1" smtClean="0"/>
                        <a:t>dy</a:t>
                      </a:r>
                      <a:r>
                        <a:rPr lang="en-US" sz="1800" dirty="0" smtClean="0"/>
                        <a:t>/di</a:t>
                      </a:r>
                      <a:r>
                        <a:rPr lang="en-US" sz="1800" baseline="-25000" dirty="0" smtClean="0"/>
                        <a:t>x</a:t>
                      </a:r>
                      <a:endParaRPr lang="en-US" sz="1800" dirty="0"/>
                    </a:p>
                  </a:txBody>
                  <a:tcPr/>
                </a:tc>
              </a:tr>
              <a:tr h="365760">
                <a:tc>
                  <a:txBody>
                    <a:bodyPr/>
                    <a:lstStyle/>
                    <a:p>
                      <a:endParaRPr lang="en-US" sz="1800" dirty="0"/>
                    </a:p>
                  </a:txBody>
                  <a:tcPr/>
                </a:tc>
                <a:tc>
                  <a:txBody>
                    <a:bodyPr/>
                    <a:lstStyle/>
                    <a:p>
                      <a:endParaRPr lang="en-US" sz="1800"/>
                    </a:p>
                  </a:txBody>
                  <a:tcPr/>
                </a:tc>
                <a:tc>
                  <a:txBody>
                    <a:bodyPr/>
                    <a:lstStyle/>
                    <a:p>
                      <a:endParaRPr lang="en-US" sz="1800" dirty="0"/>
                    </a:p>
                  </a:txBody>
                  <a:tcPr/>
                </a:tc>
              </a:tr>
              <a:tr h="365760">
                <a:tc>
                  <a:txBody>
                    <a:bodyPr/>
                    <a:lstStyle/>
                    <a:p>
                      <a:endParaRPr lang="en-US" sz="1800"/>
                    </a:p>
                  </a:txBody>
                  <a:tcPr/>
                </a:tc>
                <a:tc>
                  <a:txBody>
                    <a:bodyPr/>
                    <a:lstStyle/>
                    <a:p>
                      <a:endParaRPr lang="en-US" sz="1800" dirty="0"/>
                    </a:p>
                  </a:txBody>
                  <a:tcPr/>
                </a:tc>
                <a:tc>
                  <a:txBody>
                    <a:bodyPr/>
                    <a:lstStyle/>
                    <a:p>
                      <a:endParaRPr lang="en-US" sz="1800"/>
                    </a:p>
                  </a:txBody>
                  <a:tcPr/>
                </a:tc>
              </a:tr>
              <a:tr h="365760">
                <a:tc>
                  <a:txBody>
                    <a:bodyPr/>
                    <a:lstStyle/>
                    <a:p>
                      <a:endParaRPr lang="en-US" sz="1800" dirty="0"/>
                    </a:p>
                  </a:txBody>
                  <a:tcPr/>
                </a:tc>
                <a:tc>
                  <a:txBody>
                    <a:bodyPr/>
                    <a:lstStyle/>
                    <a:p>
                      <a:endParaRPr lang="en-US" sz="1800" dirty="0"/>
                    </a:p>
                  </a:txBody>
                  <a:tcPr/>
                </a:tc>
                <a:tc>
                  <a:txBody>
                    <a:bodyPr/>
                    <a:lstStyle/>
                    <a:p>
                      <a:endParaRPr lang="en-US" sz="1800" dirty="0"/>
                    </a:p>
                  </a:txBody>
                  <a:tcPr/>
                </a:tc>
              </a:tr>
            </a:tbl>
          </a:graphicData>
        </a:graphic>
      </p:graphicFrame>
      <p:sp>
        <p:nvSpPr>
          <p:cNvPr id="56" name="TextBox 55"/>
          <p:cNvSpPr txBox="1"/>
          <p:nvPr/>
        </p:nvSpPr>
        <p:spPr>
          <a:xfrm>
            <a:off x="8803342" y="4707236"/>
            <a:ext cx="340658" cy="461665"/>
          </a:xfrm>
          <a:prstGeom prst="rect">
            <a:avLst/>
          </a:prstGeom>
          <a:noFill/>
        </p:spPr>
        <p:txBody>
          <a:bodyPr wrap="none" rtlCol="0">
            <a:spAutoFit/>
          </a:bodyPr>
          <a:lstStyle/>
          <a:p>
            <a:r>
              <a:rPr lang="en-US" sz="2400" b="1" dirty="0"/>
              <a:t>9</a:t>
            </a:r>
          </a:p>
        </p:txBody>
      </p:sp>
    </p:spTree>
    <p:extLst>
      <p:ext uri="{BB962C8B-B14F-4D97-AF65-F5344CB8AC3E}">
        <p14:creationId xmlns:p14="http://schemas.microsoft.com/office/powerpoint/2010/main" val="215779364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Integrated Gradients: Another reference-based approach</a:t>
            </a:r>
            <a:endParaRPr lang="en-US" dirty="0"/>
          </a:p>
        </p:txBody>
      </p:sp>
      <p:grpSp>
        <p:nvGrpSpPr>
          <p:cNvPr id="29" name="Group 28"/>
          <p:cNvGrpSpPr/>
          <p:nvPr/>
        </p:nvGrpSpPr>
        <p:grpSpPr>
          <a:xfrm>
            <a:off x="724948" y="1615728"/>
            <a:ext cx="2916417" cy="2329110"/>
            <a:chOff x="466401" y="2170545"/>
            <a:chExt cx="2916417" cy="3105482"/>
          </a:xfrm>
        </p:grpSpPr>
        <p:sp>
          <p:nvSpPr>
            <p:cNvPr id="30" name="TextBox 29"/>
            <p:cNvSpPr txBox="1"/>
            <p:nvPr/>
          </p:nvSpPr>
          <p:spPr>
            <a:xfrm>
              <a:off x="466401" y="4357215"/>
              <a:ext cx="301660" cy="492443"/>
            </a:xfrm>
            <a:prstGeom prst="rect">
              <a:avLst/>
            </a:prstGeom>
            <a:noFill/>
          </p:spPr>
          <p:txBody>
            <a:bodyPr wrap="none" rtlCol="0">
              <a:spAutoFit/>
            </a:bodyPr>
            <a:lstStyle/>
            <a:p>
              <a:r>
                <a:rPr lang="en-US" dirty="0" smtClean="0"/>
                <a:t>0</a:t>
              </a:r>
              <a:endParaRPr lang="en-US" dirty="0"/>
            </a:p>
          </p:txBody>
        </p:sp>
        <p:grpSp>
          <p:nvGrpSpPr>
            <p:cNvPr id="31" name="Group 30"/>
            <p:cNvGrpSpPr/>
            <p:nvPr/>
          </p:nvGrpSpPr>
          <p:grpSpPr>
            <a:xfrm>
              <a:off x="542636" y="2170545"/>
              <a:ext cx="2840182" cy="3105482"/>
              <a:chOff x="5126181" y="2401454"/>
              <a:chExt cx="2840182" cy="3105482"/>
            </a:xfrm>
          </p:grpSpPr>
          <p:cxnSp>
            <p:nvCxnSpPr>
              <p:cNvPr id="32" name="Straight Connector 31"/>
              <p:cNvCxnSpPr/>
              <p:nvPr/>
            </p:nvCxnSpPr>
            <p:spPr>
              <a:xfrm>
                <a:off x="5357090" y="2401454"/>
                <a:ext cx="23091" cy="21820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5370945" y="4572000"/>
                <a:ext cx="2595418" cy="1385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373081" y="4768272"/>
                <a:ext cx="986794" cy="738664"/>
              </a:xfrm>
              <a:prstGeom prst="rect">
                <a:avLst/>
              </a:prstGeom>
              <a:noFill/>
            </p:spPr>
            <p:txBody>
              <a:bodyPr wrap="none" rtlCol="0">
                <a:spAutoFit/>
              </a:bodyPr>
              <a:lstStyle/>
              <a:p>
                <a:r>
                  <a:rPr lang="en-US" sz="3000" dirty="0" smtClean="0"/>
                  <a:t>i</a:t>
                </a:r>
                <a:r>
                  <a:rPr lang="en-US" sz="3000" baseline="-25000" dirty="0" smtClean="0"/>
                  <a:t>1</a:t>
                </a:r>
                <a:r>
                  <a:rPr lang="en-US" sz="3000" dirty="0" smtClean="0"/>
                  <a:t> + i</a:t>
                </a:r>
                <a:r>
                  <a:rPr lang="en-US" sz="3000" baseline="-25000" dirty="0" smtClean="0"/>
                  <a:t>2</a:t>
                </a:r>
                <a:endParaRPr lang="en-US" sz="3000" dirty="0"/>
              </a:p>
            </p:txBody>
          </p:sp>
          <p:sp>
            <p:nvSpPr>
              <p:cNvPr id="35" name="TextBox 34"/>
              <p:cNvSpPr txBox="1"/>
              <p:nvPr/>
            </p:nvSpPr>
            <p:spPr>
              <a:xfrm>
                <a:off x="5126181" y="3186547"/>
                <a:ext cx="301660" cy="492443"/>
              </a:xfrm>
              <a:prstGeom prst="rect">
                <a:avLst/>
              </a:prstGeom>
              <a:noFill/>
            </p:spPr>
            <p:txBody>
              <a:bodyPr wrap="none" rtlCol="0">
                <a:spAutoFit/>
              </a:bodyPr>
              <a:lstStyle/>
              <a:p>
                <a:r>
                  <a:rPr lang="en-US" dirty="0" smtClean="0"/>
                  <a:t>1</a:t>
                </a:r>
                <a:endParaRPr lang="en-US" dirty="0"/>
              </a:p>
            </p:txBody>
          </p:sp>
          <p:sp>
            <p:nvSpPr>
              <p:cNvPr id="36" name="TextBox 35"/>
              <p:cNvSpPr txBox="1"/>
              <p:nvPr/>
            </p:nvSpPr>
            <p:spPr>
              <a:xfrm>
                <a:off x="6190636" y="4504990"/>
                <a:ext cx="301660" cy="492443"/>
              </a:xfrm>
              <a:prstGeom prst="rect">
                <a:avLst/>
              </a:prstGeom>
              <a:noFill/>
            </p:spPr>
            <p:txBody>
              <a:bodyPr wrap="none" rtlCol="0">
                <a:spAutoFit/>
              </a:bodyPr>
              <a:lstStyle/>
              <a:p>
                <a:r>
                  <a:rPr lang="en-US" dirty="0" smtClean="0"/>
                  <a:t>1</a:t>
                </a:r>
                <a:endParaRPr lang="en-US" dirty="0"/>
              </a:p>
            </p:txBody>
          </p:sp>
          <p:sp>
            <p:nvSpPr>
              <p:cNvPr id="37" name="TextBox 36"/>
              <p:cNvSpPr txBox="1"/>
              <p:nvPr/>
            </p:nvSpPr>
            <p:spPr>
              <a:xfrm>
                <a:off x="7001101" y="4518850"/>
                <a:ext cx="301660" cy="492443"/>
              </a:xfrm>
              <a:prstGeom prst="rect">
                <a:avLst/>
              </a:prstGeom>
              <a:noFill/>
            </p:spPr>
            <p:txBody>
              <a:bodyPr wrap="none" rtlCol="0">
                <a:spAutoFit/>
              </a:bodyPr>
              <a:lstStyle/>
              <a:p>
                <a:r>
                  <a:rPr lang="en-US" dirty="0" smtClean="0"/>
                  <a:t>2</a:t>
                </a:r>
                <a:endParaRPr lang="en-US" dirty="0"/>
              </a:p>
            </p:txBody>
          </p:sp>
        </p:grpSp>
      </p:grpSp>
      <p:cxnSp>
        <p:nvCxnSpPr>
          <p:cNvPr id="43" name="Straight Connector 42"/>
          <p:cNvCxnSpPr>
            <a:stCxn id="45" idx="0"/>
          </p:cNvCxnSpPr>
          <p:nvPr/>
        </p:nvCxnSpPr>
        <p:spPr>
          <a:xfrm>
            <a:off x="1968887" y="2374847"/>
            <a:ext cx="836585" cy="572"/>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45" idx="0"/>
          </p:cNvCxnSpPr>
          <p:nvPr/>
        </p:nvCxnSpPr>
        <p:spPr>
          <a:xfrm flipV="1">
            <a:off x="1065870" y="2374847"/>
            <a:ext cx="903017" cy="85890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789484" y="2374847"/>
            <a:ext cx="358805" cy="553998"/>
          </a:xfrm>
          <a:prstGeom prst="rect">
            <a:avLst/>
          </a:prstGeom>
          <a:noFill/>
          <a:ln>
            <a:noFill/>
          </a:ln>
        </p:spPr>
        <p:txBody>
          <a:bodyPr wrap="none" rtlCol="0">
            <a:spAutoFit/>
          </a:bodyPr>
          <a:lstStyle/>
          <a:p>
            <a:r>
              <a:rPr lang="en-US" sz="3000" dirty="0" smtClean="0">
                <a:solidFill>
                  <a:srgbClr val="008000"/>
                </a:solidFill>
              </a:rPr>
              <a:t>y</a:t>
            </a:r>
            <a:endParaRPr lang="en-US" sz="3000" dirty="0">
              <a:solidFill>
                <a:srgbClr val="008000"/>
              </a:solidFill>
            </a:endParaRPr>
          </a:p>
        </p:txBody>
      </p:sp>
      <p:grpSp>
        <p:nvGrpSpPr>
          <p:cNvPr id="46" name="Group 45"/>
          <p:cNvGrpSpPr/>
          <p:nvPr/>
        </p:nvGrpSpPr>
        <p:grpSpPr>
          <a:xfrm>
            <a:off x="5135894" y="1457203"/>
            <a:ext cx="2515342" cy="2052683"/>
            <a:chOff x="1559953" y="2868929"/>
            <a:chExt cx="2388658" cy="2259410"/>
          </a:xfrm>
        </p:grpSpPr>
        <p:sp>
          <p:nvSpPr>
            <p:cNvPr id="47" name="Rectangle 46"/>
            <p:cNvSpPr/>
            <p:nvPr/>
          </p:nvSpPr>
          <p:spPr>
            <a:xfrm>
              <a:off x="1559953" y="457694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smtClean="0"/>
                <a:t>1</a:t>
              </a:r>
              <a:endParaRPr lang="en-US" dirty="0"/>
            </a:p>
          </p:txBody>
        </p:sp>
        <p:sp>
          <p:nvSpPr>
            <p:cNvPr id="48" name="Rectangle 47"/>
            <p:cNvSpPr/>
            <p:nvPr/>
          </p:nvSpPr>
          <p:spPr>
            <a:xfrm>
              <a:off x="3388740" y="462312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a:t>2</a:t>
              </a:r>
              <a:endParaRPr lang="en-US" dirty="0"/>
            </a:p>
          </p:txBody>
        </p:sp>
        <p:cxnSp>
          <p:nvCxnSpPr>
            <p:cNvPr id="49" name="Straight Connector 48"/>
            <p:cNvCxnSpPr>
              <a:stCxn id="47" idx="0"/>
              <a:endCxn id="51" idx="4"/>
            </p:cNvCxnSpPr>
            <p:nvPr/>
          </p:nvCxnSpPr>
          <p:spPr>
            <a:xfrm flipV="1">
              <a:off x="1839888" y="3327922"/>
              <a:ext cx="855960" cy="124901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8" idx="0"/>
              <a:endCxn id="51" idx="4"/>
            </p:cNvCxnSpPr>
            <p:nvPr/>
          </p:nvCxnSpPr>
          <p:spPr>
            <a:xfrm flipH="1" flipV="1">
              <a:off x="2695848" y="3327922"/>
              <a:ext cx="972827" cy="129519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2020430" y="2868929"/>
              <a:ext cx="1350835" cy="458993"/>
            </a:xfrm>
            <a:prstGeom prst="ellipse">
              <a:avLst/>
            </a:prstGeom>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y</a:t>
              </a:r>
              <a:endParaRPr lang="en-US" sz="1600" dirty="0"/>
            </a:p>
          </p:txBody>
        </p:sp>
      </p:grpSp>
      <p:sp>
        <p:nvSpPr>
          <p:cNvPr id="52" name="TextBox 51"/>
          <p:cNvSpPr txBox="1"/>
          <p:nvPr/>
        </p:nvSpPr>
        <p:spPr>
          <a:xfrm>
            <a:off x="6336153" y="1494370"/>
            <a:ext cx="438721" cy="369332"/>
          </a:xfrm>
          <a:prstGeom prst="rect">
            <a:avLst/>
          </a:prstGeom>
          <a:noFill/>
        </p:spPr>
        <p:txBody>
          <a:bodyPr wrap="square" rtlCol="0">
            <a:spAutoFit/>
          </a:bodyPr>
          <a:lstStyle/>
          <a:p>
            <a:r>
              <a:rPr lang="en-US" b="1" dirty="0" smtClean="0"/>
              <a:t>=0</a:t>
            </a:r>
            <a:endParaRPr lang="en-US" b="1" dirty="0"/>
          </a:p>
        </p:txBody>
      </p:sp>
      <p:sp>
        <p:nvSpPr>
          <p:cNvPr id="53" name="TextBox 52"/>
          <p:cNvSpPr txBox="1"/>
          <p:nvPr/>
        </p:nvSpPr>
        <p:spPr>
          <a:xfrm>
            <a:off x="7345961" y="3092418"/>
            <a:ext cx="714405" cy="369332"/>
          </a:xfrm>
          <a:prstGeom prst="rect">
            <a:avLst/>
          </a:prstGeom>
          <a:noFill/>
        </p:spPr>
        <p:txBody>
          <a:bodyPr wrap="square" rtlCol="0">
            <a:spAutoFit/>
          </a:bodyPr>
          <a:lstStyle/>
          <a:p>
            <a:r>
              <a:rPr lang="en-US" dirty="0" smtClean="0"/>
              <a:t>=0.6</a:t>
            </a:r>
            <a:endParaRPr lang="en-US" dirty="0"/>
          </a:p>
        </p:txBody>
      </p:sp>
      <p:sp>
        <p:nvSpPr>
          <p:cNvPr id="54" name="TextBox 53"/>
          <p:cNvSpPr txBox="1"/>
          <p:nvPr/>
        </p:nvSpPr>
        <p:spPr>
          <a:xfrm>
            <a:off x="5399191" y="3045102"/>
            <a:ext cx="814006" cy="369332"/>
          </a:xfrm>
          <a:prstGeom prst="rect">
            <a:avLst/>
          </a:prstGeom>
          <a:noFill/>
        </p:spPr>
        <p:txBody>
          <a:bodyPr wrap="square" rtlCol="0">
            <a:spAutoFit/>
          </a:bodyPr>
          <a:lstStyle/>
          <a:p>
            <a:r>
              <a:rPr lang="en-US" dirty="0" smtClean="0"/>
              <a:t>=0.6</a:t>
            </a:r>
            <a:endParaRPr lang="en-US" dirty="0"/>
          </a:p>
        </p:txBody>
      </p:sp>
      <p:cxnSp>
        <p:nvCxnSpPr>
          <p:cNvPr id="26" name="Straight Arrow Connector 25"/>
          <p:cNvCxnSpPr/>
          <p:nvPr/>
        </p:nvCxnSpPr>
        <p:spPr>
          <a:xfrm flipV="1">
            <a:off x="2223625" y="2375419"/>
            <a:ext cx="0" cy="174810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519481" y="4119079"/>
            <a:ext cx="1415933" cy="369332"/>
          </a:xfrm>
          <a:prstGeom prst="rect">
            <a:avLst/>
          </a:prstGeom>
          <a:noFill/>
        </p:spPr>
        <p:txBody>
          <a:bodyPr wrap="square" rtlCol="0">
            <a:spAutoFit/>
          </a:bodyPr>
          <a:lstStyle/>
          <a:p>
            <a:pPr algn="ctr"/>
            <a:r>
              <a:rPr lang="en-US" dirty="0" err="1" smtClean="0"/>
              <a:t>dy</a:t>
            </a:r>
            <a:r>
              <a:rPr lang="en-US" dirty="0" smtClean="0"/>
              <a:t>/di</a:t>
            </a:r>
            <a:r>
              <a:rPr lang="en-US" baseline="-25000" dirty="0" smtClean="0"/>
              <a:t>x</a:t>
            </a:r>
            <a:r>
              <a:rPr lang="en-US" dirty="0" smtClean="0"/>
              <a:t> = 0</a:t>
            </a:r>
            <a:endParaRPr lang="en-US" dirty="0"/>
          </a:p>
        </p:txBody>
      </p:sp>
      <p:graphicFrame>
        <p:nvGraphicFramePr>
          <p:cNvPr id="41" name="Table 40"/>
          <p:cNvGraphicFramePr>
            <a:graphicFrameLocks noGrp="1"/>
          </p:cNvGraphicFramePr>
          <p:nvPr>
            <p:extLst>
              <p:ext uri="{D42A27DB-BD31-4B8C-83A1-F6EECF244321}">
                <p14:modId xmlns:p14="http://schemas.microsoft.com/office/powerpoint/2010/main" val="4070875636"/>
              </p:ext>
            </p:extLst>
          </p:nvPr>
        </p:nvGraphicFramePr>
        <p:xfrm>
          <a:off x="3317793" y="3581223"/>
          <a:ext cx="2497659" cy="1516557"/>
        </p:xfrm>
        <a:graphic>
          <a:graphicData uri="http://schemas.openxmlformats.org/drawingml/2006/table">
            <a:tbl>
              <a:tblPr firstRow="1" bandRow="1">
                <a:tableStyleId>{5C22544A-7EE6-4342-B048-85BDC9FD1C3A}</a:tableStyleId>
              </a:tblPr>
              <a:tblGrid>
                <a:gridCol w="832553"/>
                <a:gridCol w="832553"/>
                <a:gridCol w="832553"/>
              </a:tblGrid>
              <a:tr h="419277">
                <a:tc>
                  <a:txBody>
                    <a:bodyPr/>
                    <a:lstStyle/>
                    <a:p>
                      <a:pPr algn="ctr"/>
                      <a:r>
                        <a:rPr lang="en-US" sz="1800" dirty="0" smtClean="0"/>
                        <a:t>i</a:t>
                      </a:r>
                      <a:r>
                        <a:rPr lang="en-US" sz="1800" baseline="-25000" dirty="0" smtClean="0"/>
                        <a:t>1</a:t>
                      </a:r>
                      <a:endParaRPr lang="en-US" sz="1800" dirty="0"/>
                    </a:p>
                  </a:txBody>
                  <a:tcPr/>
                </a:tc>
                <a:tc>
                  <a:txBody>
                    <a:bodyPr/>
                    <a:lstStyle/>
                    <a:p>
                      <a:pPr algn="ctr"/>
                      <a:r>
                        <a:rPr lang="en-US" sz="1800" dirty="0" smtClean="0"/>
                        <a:t>i</a:t>
                      </a:r>
                      <a:r>
                        <a:rPr lang="en-US" sz="1800" baseline="-25000" dirty="0" smtClean="0"/>
                        <a:t>2</a:t>
                      </a:r>
                      <a:endParaRPr lang="en-US" sz="1800" dirty="0"/>
                    </a:p>
                  </a:txBody>
                  <a:tcPr/>
                </a:tc>
                <a:tc>
                  <a:txBody>
                    <a:bodyPr/>
                    <a:lstStyle/>
                    <a:p>
                      <a:pPr algn="ctr"/>
                      <a:r>
                        <a:rPr lang="en-US" sz="1800" dirty="0" err="1" smtClean="0"/>
                        <a:t>dy</a:t>
                      </a:r>
                      <a:r>
                        <a:rPr lang="en-US" sz="1800" dirty="0" smtClean="0"/>
                        <a:t>/di</a:t>
                      </a:r>
                      <a:r>
                        <a:rPr lang="en-US" sz="1800" baseline="-25000" dirty="0" smtClean="0"/>
                        <a:t>x</a:t>
                      </a:r>
                      <a:endParaRPr lang="en-US" sz="1800" dirty="0"/>
                    </a:p>
                  </a:txBody>
                  <a:tcPr/>
                </a:tc>
              </a:tr>
              <a:tr h="365760">
                <a:tc>
                  <a:txBody>
                    <a:bodyPr/>
                    <a:lstStyle/>
                    <a:p>
                      <a:pPr algn="ctr"/>
                      <a:r>
                        <a:rPr lang="en-US" sz="1800" dirty="0" smtClean="0"/>
                        <a:t>0.0</a:t>
                      </a:r>
                      <a:endParaRPr lang="en-US" sz="1800" dirty="0"/>
                    </a:p>
                  </a:txBody>
                  <a:tcPr/>
                </a:tc>
                <a:tc>
                  <a:txBody>
                    <a:bodyPr/>
                    <a:lstStyle/>
                    <a:p>
                      <a:pPr algn="ctr"/>
                      <a:r>
                        <a:rPr lang="en-US" sz="1800" dirty="0" smtClean="0"/>
                        <a:t>0.0</a:t>
                      </a:r>
                      <a:endParaRPr lang="en-US" sz="1800" dirty="0"/>
                    </a:p>
                  </a:txBody>
                  <a:tcPr/>
                </a:tc>
                <a:tc>
                  <a:txBody>
                    <a:bodyPr/>
                    <a:lstStyle/>
                    <a:p>
                      <a:pPr algn="ctr"/>
                      <a:r>
                        <a:rPr lang="en-US" sz="1800" dirty="0" smtClean="0"/>
                        <a:t>1</a:t>
                      </a:r>
                      <a:endParaRPr lang="en-US" sz="1800" dirty="0"/>
                    </a:p>
                  </a:txBody>
                  <a:tcPr/>
                </a:tc>
              </a:tr>
              <a:tr h="365760">
                <a:tc>
                  <a:txBody>
                    <a:bodyPr/>
                    <a:lstStyle/>
                    <a:p>
                      <a:pPr algn="ctr"/>
                      <a:r>
                        <a:rPr lang="en-US" sz="1800" dirty="0" smtClean="0"/>
                        <a:t>0.2</a:t>
                      </a:r>
                      <a:endParaRPr lang="en-US" sz="1800" dirty="0"/>
                    </a:p>
                  </a:txBody>
                  <a:tcPr/>
                </a:tc>
                <a:tc>
                  <a:txBody>
                    <a:bodyPr/>
                    <a:lstStyle/>
                    <a:p>
                      <a:pPr algn="ctr"/>
                      <a:r>
                        <a:rPr lang="en-US" sz="1800" dirty="0" smtClean="0"/>
                        <a:t>0.2</a:t>
                      </a:r>
                      <a:endParaRPr lang="en-US" sz="1800" dirty="0"/>
                    </a:p>
                  </a:txBody>
                  <a:tcPr/>
                </a:tc>
                <a:tc>
                  <a:txBody>
                    <a:bodyPr/>
                    <a:lstStyle/>
                    <a:p>
                      <a:pPr algn="ctr"/>
                      <a:r>
                        <a:rPr lang="en-US" sz="1800" dirty="0" smtClean="0"/>
                        <a:t>1</a:t>
                      </a:r>
                      <a:endParaRPr lang="en-US" sz="1800" dirty="0"/>
                    </a:p>
                  </a:txBody>
                  <a:tcPr/>
                </a:tc>
              </a:tr>
              <a:tr h="365760">
                <a:tc>
                  <a:txBody>
                    <a:bodyPr/>
                    <a:lstStyle/>
                    <a:p>
                      <a:pPr algn="ctr"/>
                      <a:r>
                        <a:rPr lang="en-US" sz="1800" dirty="0" smtClean="0"/>
                        <a:t>0.4</a:t>
                      </a:r>
                      <a:endParaRPr lang="en-US" sz="1800" dirty="0"/>
                    </a:p>
                  </a:txBody>
                  <a:tcPr/>
                </a:tc>
                <a:tc>
                  <a:txBody>
                    <a:bodyPr/>
                    <a:lstStyle/>
                    <a:p>
                      <a:pPr algn="ctr"/>
                      <a:r>
                        <a:rPr lang="en-US" sz="1800" dirty="0" smtClean="0"/>
                        <a:t>0.4</a:t>
                      </a:r>
                      <a:endParaRPr lang="en-US" sz="1800" dirty="0"/>
                    </a:p>
                  </a:txBody>
                  <a:tcPr/>
                </a:tc>
                <a:tc>
                  <a:txBody>
                    <a:bodyPr/>
                    <a:lstStyle/>
                    <a:p>
                      <a:pPr algn="ctr"/>
                      <a:r>
                        <a:rPr lang="en-US" sz="1800" dirty="0" smtClean="0"/>
                        <a:t>1</a:t>
                      </a:r>
                      <a:endParaRPr lang="en-US" sz="1800" dirty="0"/>
                    </a:p>
                  </a:txBody>
                  <a:tcPr/>
                </a:tc>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3074463424"/>
              </p:ext>
            </p:extLst>
          </p:nvPr>
        </p:nvGraphicFramePr>
        <p:xfrm>
          <a:off x="5908593" y="3581223"/>
          <a:ext cx="2497659" cy="1503857"/>
        </p:xfrm>
        <a:graphic>
          <a:graphicData uri="http://schemas.openxmlformats.org/drawingml/2006/table">
            <a:tbl>
              <a:tblPr firstRow="1" bandRow="1">
                <a:tableStyleId>{5C22544A-7EE6-4342-B048-85BDC9FD1C3A}</a:tableStyleId>
              </a:tblPr>
              <a:tblGrid>
                <a:gridCol w="832553"/>
                <a:gridCol w="832553"/>
                <a:gridCol w="832553"/>
              </a:tblGrid>
              <a:tr h="406577">
                <a:tc>
                  <a:txBody>
                    <a:bodyPr/>
                    <a:lstStyle/>
                    <a:p>
                      <a:pPr algn="ctr"/>
                      <a:r>
                        <a:rPr lang="en-US" sz="1800" dirty="0" smtClean="0"/>
                        <a:t>i</a:t>
                      </a:r>
                      <a:r>
                        <a:rPr lang="en-US" sz="1800" baseline="-25000" dirty="0" smtClean="0"/>
                        <a:t>1</a:t>
                      </a:r>
                      <a:endParaRPr lang="en-US" sz="1800" dirty="0"/>
                    </a:p>
                  </a:txBody>
                  <a:tcPr/>
                </a:tc>
                <a:tc>
                  <a:txBody>
                    <a:bodyPr/>
                    <a:lstStyle/>
                    <a:p>
                      <a:pPr algn="ctr"/>
                      <a:r>
                        <a:rPr lang="en-US" sz="1800" dirty="0" smtClean="0"/>
                        <a:t>i</a:t>
                      </a:r>
                      <a:r>
                        <a:rPr lang="en-US" sz="1800" baseline="-25000" dirty="0" smtClean="0"/>
                        <a:t>2</a:t>
                      </a:r>
                      <a:endParaRPr lang="en-US" sz="1800" dirty="0"/>
                    </a:p>
                  </a:txBody>
                  <a:tcPr/>
                </a:tc>
                <a:tc>
                  <a:txBody>
                    <a:bodyPr/>
                    <a:lstStyle/>
                    <a:p>
                      <a:pPr algn="ctr"/>
                      <a:r>
                        <a:rPr lang="en-US" sz="1800" dirty="0" err="1" smtClean="0"/>
                        <a:t>dy</a:t>
                      </a:r>
                      <a:r>
                        <a:rPr lang="en-US" sz="1800" dirty="0" smtClean="0"/>
                        <a:t>/di</a:t>
                      </a:r>
                      <a:r>
                        <a:rPr lang="en-US" sz="1800" baseline="-25000" dirty="0" smtClean="0"/>
                        <a:t>x</a:t>
                      </a:r>
                      <a:endParaRPr lang="en-US" sz="1800" dirty="0"/>
                    </a:p>
                  </a:txBody>
                  <a:tcPr/>
                </a:tc>
              </a:tr>
              <a:tr h="365760">
                <a:tc>
                  <a:txBody>
                    <a:bodyPr/>
                    <a:lstStyle/>
                    <a:p>
                      <a:pPr algn="ctr"/>
                      <a:r>
                        <a:rPr lang="en-US" sz="1800" dirty="0" smtClean="0"/>
                        <a:t>0.6</a:t>
                      </a:r>
                      <a:endParaRPr lang="en-US" sz="1800" dirty="0"/>
                    </a:p>
                  </a:txBody>
                  <a:tcPr/>
                </a:tc>
                <a:tc>
                  <a:txBody>
                    <a:bodyPr/>
                    <a:lstStyle/>
                    <a:p>
                      <a:pPr algn="ctr"/>
                      <a:r>
                        <a:rPr lang="en-US" sz="1800" dirty="0" smtClean="0"/>
                        <a:t>0.6</a:t>
                      </a:r>
                      <a:endParaRPr lang="en-US" sz="1800" dirty="0"/>
                    </a:p>
                  </a:txBody>
                  <a:tcPr/>
                </a:tc>
                <a:tc>
                  <a:txBody>
                    <a:bodyPr/>
                    <a:lstStyle/>
                    <a:p>
                      <a:pPr algn="ctr"/>
                      <a:r>
                        <a:rPr lang="en-US" sz="1800" dirty="0" smtClean="0"/>
                        <a:t>0</a:t>
                      </a:r>
                      <a:endParaRPr lang="en-US" sz="1800" dirty="0"/>
                    </a:p>
                  </a:txBody>
                  <a:tcPr/>
                </a:tc>
              </a:tr>
              <a:tr h="365760">
                <a:tc>
                  <a:txBody>
                    <a:bodyPr/>
                    <a:lstStyle/>
                    <a:p>
                      <a:endParaRPr lang="en-US" sz="1800"/>
                    </a:p>
                  </a:txBody>
                  <a:tcPr/>
                </a:tc>
                <a:tc>
                  <a:txBody>
                    <a:bodyPr/>
                    <a:lstStyle/>
                    <a:p>
                      <a:endParaRPr lang="en-US" sz="1800" dirty="0"/>
                    </a:p>
                  </a:txBody>
                  <a:tcPr/>
                </a:tc>
                <a:tc>
                  <a:txBody>
                    <a:bodyPr/>
                    <a:lstStyle/>
                    <a:p>
                      <a:endParaRPr lang="en-US" sz="1800"/>
                    </a:p>
                  </a:txBody>
                  <a:tcPr/>
                </a:tc>
              </a:tr>
              <a:tr h="365760">
                <a:tc>
                  <a:txBody>
                    <a:bodyPr/>
                    <a:lstStyle/>
                    <a:p>
                      <a:endParaRPr lang="en-US" sz="1800" dirty="0"/>
                    </a:p>
                  </a:txBody>
                  <a:tcPr/>
                </a:tc>
                <a:tc>
                  <a:txBody>
                    <a:bodyPr/>
                    <a:lstStyle/>
                    <a:p>
                      <a:endParaRPr lang="en-US" sz="1800" dirty="0"/>
                    </a:p>
                  </a:txBody>
                  <a:tcPr/>
                </a:tc>
                <a:tc>
                  <a:txBody>
                    <a:bodyPr/>
                    <a:lstStyle/>
                    <a:p>
                      <a:endParaRPr lang="en-US" sz="1800" dirty="0"/>
                    </a:p>
                  </a:txBody>
                  <a:tcPr/>
                </a:tc>
              </a:tr>
            </a:tbl>
          </a:graphicData>
        </a:graphic>
      </p:graphicFrame>
      <p:sp>
        <p:nvSpPr>
          <p:cNvPr id="55" name="TextBox 54"/>
          <p:cNvSpPr txBox="1"/>
          <p:nvPr/>
        </p:nvSpPr>
        <p:spPr>
          <a:xfrm>
            <a:off x="8803342" y="4707236"/>
            <a:ext cx="340658" cy="461665"/>
          </a:xfrm>
          <a:prstGeom prst="rect">
            <a:avLst/>
          </a:prstGeom>
          <a:noFill/>
        </p:spPr>
        <p:txBody>
          <a:bodyPr wrap="none" rtlCol="0">
            <a:spAutoFit/>
          </a:bodyPr>
          <a:lstStyle/>
          <a:p>
            <a:r>
              <a:rPr lang="en-US" sz="2400" b="1" dirty="0"/>
              <a:t>9</a:t>
            </a:r>
          </a:p>
        </p:txBody>
      </p:sp>
    </p:spTree>
    <p:extLst>
      <p:ext uri="{BB962C8B-B14F-4D97-AF65-F5344CB8AC3E}">
        <p14:creationId xmlns:p14="http://schemas.microsoft.com/office/powerpoint/2010/main" val="179627900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Integrated Gradients: Another reference-based approach</a:t>
            </a:r>
            <a:endParaRPr lang="en-US" dirty="0"/>
          </a:p>
        </p:txBody>
      </p:sp>
      <p:grpSp>
        <p:nvGrpSpPr>
          <p:cNvPr id="29" name="Group 28"/>
          <p:cNvGrpSpPr/>
          <p:nvPr/>
        </p:nvGrpSpPr>
        <p:grpSpPr>
          <a:xfrm>
            <a:off x="724948" y="1615728"/>
            <a:ext cx="2916417" cy="2329110"/>
            <a:chOff x="466401" y="2170545"/>
            <a:chExt cx="2916417" cy="3105482"/>
          </a:xfrm>
        </p:grpSpPr>
        <p:sp>
          <p:nvSpPr>
            <p:cNvPr id="30" name="TextBox 29"/>
            <p:cNvSpPr txBox="1"/>
            <p:nvPr/>
          </p:nvSpPr>
          <p:spPr>
            <a:xfrm>
              <a:off x="466401" y="4357215"/>
              <a:ext cx="301660" cy="492443"/>
            </a:xfrm>
            <a:prstGeom prst="rect">
              <a:avLst/>
            </a:prstGeom>
            <a:noFill/>
          </p:spPr>
          <p:txBody>
            <a:bodyPr wrap="none" rtlCol="0">
              <a:spAutoFit/>
            </a:bodyPr>
            <a:lstStyle/>
            <a:p>
              <a:r>
                <a:rPr lang="en-US" dirty="0" smtClean="0"/>
                <a:t>0</a:t>
              </a:r>
              <a:endParaRPr lang="en-US" dirty="0"/>
            </a:p>
          </p:txBody>
        </p:sp>
        <p:grpSp>
          <p:nvGrpSpPr>
            <p:cNvPr id="31" name="Group 30"/>
            <p:cNvGrpSpPr/>
            <p:nvPr/>
          </p:nvGrpSpPr>
          <p:grpSpPr>
            <a:xfrm>
              <a:off x="542636" y="2170545"/>
              <a:ext cx="2840182" cy="3105482"/>
              <a:chOff x="5126181" y="2401454"/>
              <a:chExt cx="2840182" cy="3105482"/>
            </a:xfrm>
          </p:grpSpPr>
          <p:cxnSp>
            <p:nvCxnSpPr>
              <p:cNvPr id="32" name="Straight Connector 31"/>
              <p:cNvCxnSpPr/>
              <p:nvPr/>
            </p:nvCxnSpPr>
            <p:spPr>
              <a:xfrm>
                <a:off x="5357090" y="2401454"/>
                <a:ext cx="23091" cy="21820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5370945" y="4572000"/>
                <a:ext cx="2595418" cy="1385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373081" y="4768272"/>
                <a:ext cx="986794" cy="738664"/>
              </a:xfrm>
              <a:prstGeom prst="rect">
                <a:avLst/>
              </a:prstGeom>
              <a:noFill/>
            </p:spPr>
            <p:txBody>
              <a:bodyPr wrap="none" rtlCol="0">
                <a:spAutoFit/>
              </a:bodyPr>
              <a:lstStyle/>
              <a:p>
                <a:r>
                  <a:rPr lang="en-US" sz="3000" dirty="0" smtClean="0"/>
                  <a:t>i</a:t>
                </a:r>
                <a:r>
                  <a:rPr lang="en-US" sz="3000" baseline="-25000" dirty="0" smtClean="0"/>
                  <a:t>1</a:t>
                </a:r>
                <a:r>
                  <a:rPr lang="en-US" sz="3000" dirty="0" smtClean="0"/>
                  <a:t> + i</a:t>
                </a:r>
                <a:r>
                  <a:rPr lang="en-US" sz="3000" baseline="-25000" dirty="0" smtClean="0"/>
                  <a:t>2</a:t>
                </a:r>
                <a:endParaRPr lang="en-US" sz="3000" dirty="0"/>
              </a:p>
            </p:txBody>
          </p:sp>
          <p:sp>
            <p:nvSpPr>
              <p:cNvPr id="35" name="TextBox 34"/>
              <p:cNvSpPr txBox="1"/>
              <p:nvPr/>
            </p:nvSpPr>
            <p:spPr>
              <a:xfrm>
                <a:off x="5126181" y="3186547"/>
                <a:ext cx="301660" cy="492443"/>
              </a:xfrm>
              <a:prstGeom prst="rect">
                <a:avLst/>
              </a:prstGeom>
              <a:noFill/>
            </p:spPr>
            <p:txBody>
              <a:bodyPr wrap="none" rtlCol="0">
                <a:spAutoFit/>
              </a:bodyPr>
              <a:lstStyle/>
              <a:p>
                <a:r>
                  <a:rPr lang="en-US" dirty="0" smtClean="0"/>
                  <a:t>1</a:t>
                </a:r>
                <a:endParaRPr lang="en-US" dirty="0"/>
              </a:p>
            </p:txBody>
          </p:sp>
          <p:sp>
            <p:nvSpPr>
              <p:cNvPr id="36" name="TextBox 35"/>
              <p:cNvSpPr txBox="1"/>
              <p:nvPr/>
            </p:nvSpPr>
            <p:spPr>
              <a:xfrm>
                <a:off x="6190636" y="4504990"/>
                <a:ext cx="301660" cy="492443"/>
              </a:xfrm>
              <a:prstGeom prst="rect">
                <a:avLst/>
              </a:prstGeom>
              <a:noFill/>
            </p:spPr>
            <p:txBody>
              <a:bodyPr wrap="none" rtlCol="0">
                <a:spAutoFit/>
              </a:bodyPr>
              <a:lstStyle/>
              <a:p>
                <a:r>
                  <a:rPr lang="en-US" dirty="0" smtClean="0"/>
                  <a:t>1</a:t>
                </a:r>
                <a:endParaRPr lang="en-US" dirty="0"/>
              </a:p>
            </p:txBody>
          </p:sp>
          <p:sp>
            <p:nvSpPr>
              <p:cNvPr id="37" name="TextBox 36"/>
              <p:cNvSpPr txBox="1"/>
              <p:nvPr/>
            </p:nvSpPr>
            <p:spPr>
              <a:xfrm>
                <a:off x="7001101" y="4518850"/>
                <a:ext cx="301660" cy="492443"/>
              </a:xfrm>
              <a:prstGeom prst="rect">
                <a:avLst/>
              </a:prstGeom>
              <a:noFill/>
            </p:spPr>
            <p:txBody>
              <a:bodyPr wrap="none" rtlCol="0">
                <a:spAutoFit/>
              </a:bodyPr>
              <a:lstStyle/>
              <a:p>
                <a:r>
                  <a:rPr lang="en-US" dirty="0" smtClean="0"/>
                  <a:t>2</a:t>
                </a:r>
                <a:endParaRPr lang="en-US" dirty="0"/>
              </a:p>
            </p:txBody>
          </p:sp>
        </p:grpSp>
      </p:grpSp>
      <p:cxnSp>
        <p:nvCxnSpPr>
          <p:cNvPr id="43" name="Straight Connector 42"/>
          <p:cNvCxnSpPr>
            <a:stCxn id="45" idx="0"/>
          </p:cNvCxnSpPr>
          <p:nvPr/>
        </p:nvCxnSpPr>
        <p:spPr>
          <a:xfrm>
            <a:off x="1968887" y="2374847"/>
            <a:ext cx="836585" cy="572"/>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45" idx="0"/>
          </p:cNvCxnSpPr>
          <p:nvPr/>
        </p:nvCxnSpPr>
        <p:spPr>
          <a:xfrm flipV="1">
            <a:off x="1065870" y="2374847"/>
            <a:ext cx="903017" cy="85890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789484" y="2374847"/>
            <a:ext cx="358805" cy="553998"/>
          </a:xfrm>
          <a:prstGeom prst="rect">
            <a:avLst/>
          </a:prstGeom>
          <a:noFill/>
          <a:ln>
            <a:noFill/>
          </a:ln>
        </p:spPr>
        <p:txBody>
          <a:bodyPr wrap="none" rtlCol="0">
            <a:spAutoFit/>
          </a:bodyPr>
          <a:lstStyle/>
          <a:p>
            <a:r>
              <a:rPr lang="en-US" sz="3000" dirty="0" smtClean="0">
                <a:solidFill>
                  <a:srgbClr val="008000"/>
                </a:solidFill>
              </a:rPr>
              <a:t>y</a:t>
            </a:r>
            <a:endParaRPr lang="en-US" sz="3000" dirty="0">
              <a:solidFill>
                <a:srgbClr val="008000"/>
              </a:solidFill>
            </a:endParaRPr>
          </a:p>
        </p:txBody>
      </p:sp>
      <p:grpSp>
        <p:nvGrpSpPr>
          <p:cNvPr id="46" name="Group 45"/>
          <p:cNvGrpSpPr/>
          <p:nvPr/>
        </p:nvGrpSpPr>
        <p:grpSpPr>
          <a:xfrm>
            <a:off x="5135894" y="1457203"/>
            <a:ext cx="2515342" cy="2052683"/>
            <a:chOff x="1559953" y="2868929"/>
            <a:chExt cx="2388658" cy="2259410"/>
          </a:xfrm>
        </p:grpSpPr>
        <p:sp>
          <p:nvSpPr>
            <p:cNvPr id="47" name="Rectangle 46"/>
            <p:cNvSpPr/>
            <p:nvPr/>
          </p:nvSpPr>
          <p:spPr>
            <a:xfrm>
              <a:off x="1559953" y="457694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smtClean="0"/>
                <a:t>1</a:t>
              </a:r>
              <a:endParaRPr lang="en-US" dirty="0"/>
            </a:p>
          </p:txBody>
        </p:sp>
        <p:sp>
          <p:nvSpPr>
            <p:cNvPr id="48" name="Rectangle 47"/>
            <p:cNvSpPr/>
            <p:nvPr/>
          </p:nvSpPr>
          <p:spPr>
            <a:xfrm>
              <a:off x="3388740" y="462312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a:t>2</a:t>
              </a:r>
              <a:endParaRPr lang="en-US" dirty="0"/>
            </a:p>
          </p:txBody>
        </p:sp>
        <p:cxnSp>
          <p:nvCxnSpPr>
            <p:cNvPr id="49" name="Straight Connector 48"/>
            <p:cNvCxnSpPr>
              <a:stCxn id="47" idx="0"/>
              <a:endCxn id="51" idx="4"/>
            </p:cNvCxnSpPr>
            <p:nvPr/>
          </p:nvCxnSpPr>
          <p:spPr>
            <a:xfrm flipV="1">
              <a:off x="1839888" y="3327922"/>
              <a:ext cx="855960" cy="124901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8" idx="0"/>
              <a:endCxn id="51" idx="4"/>
            </p:cNvCxnSpPr>
            <p:nvPr/>
          </p:nvCxnSpPr>
          <p:spPr>
            <a:xfrm flipH="1" flipV="1">
              <a:off x="2695848" y="3327922"/>
              <a:ext cx="972827" cy="129519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2020430" y="2868929"/>
              <a:ext cx="1350835" cy="458993"/>
            </a:xfrm>
            <a:prstGeom prst="ellipse">
              <a:avLst/>
            </a:prstGeom>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y</a:t>
              </a:r>
              <a:endParaRPr lang="en-US" sz="1600" dirty="0"/>
            </a:p>
          </p:txBody>
        </p:sp>
      </p:grpSp>
      <p:sp>
        <p:nvSpPr>
          <p:cNvPr id="52" name="TextBox 51"/>
          <p:cNvSpPr txBox="1"/>
          <p:nvPr/>
        </p:nvSpPr>
        <p:spPr>
          <a:xfrm>
            <a:off x="6336153" y="1494370"/>
            <a:ext cx="438721" cy="369332"/>
          </a:xfrm>
          <a:prstGeom prst="rect">
            <a:avLst/>
          </a:prstGeom>
          <a:noFill/>
        </p:spPr>
        <p:txBody>
          <a:bodyPr wrap="square" rtlCol="0">
            <a:spAutoFit/>
          </a:bodyPr>
          <a:lstStyle/>
          <a:p>
            <a:r>
              <a:rPr lang="en-US" b="1" dirty="0" smtClean="0"/>
              <a:t>=0</a:t>
            </a:r>
            <a:endParaRPr lang="en-US" b="1" dirty="0"/>
          </a:p>
        </p:txBody>
      </p:sp>
      <p:sp>
        <p:nvSpPr>
          <p:cNvPr id="53" name="TextBox 52"/>
          <p:cNvSpPr txBox="1"/>
          <p:nvPr/>
        </p:nvSpPr>
        <p:spPr>
          <a:xfrm>
            <a:off x="7345961" y="3092418"/>
            <a:ext cx="714405" cy="369332"/>
          </a:xfrm>
          <a:prstGeom prst="rect">
            <a:avLst/>
          </a:prstGeom>
          <a:noFill/>
        </p:spPr>
        <p:txBody>
          <a:bodyPr wrap="square" rtlCol="0">
            <a:spAutoFit/>
          </a:bodyPr>
          <a:lstStyle/>
          <a:p>
            <a:r>
              <a:rPr lang="en-US" dirty="0" smtClean="0"/>
              <a:t>=0.8</a:t>
            </a:r>
            <a:endParaRPr lang="en-US" dirty="0"/>
          </a:p>
        </p:txBody>
      </p:sp>
      <p:sp>
        <p:nvSpPr>
          <p:cNvPr id="54" name="TextBox 53"/>
          <p:cNvSpPr txBox="1"/>
          <p:nvPr/>
        </p:nvSpPr>
        <p:spPr>
          <a:xfrm>
            <a:off x="5399191" y="3045102"/>
            <a:ext cx="814006" cy="369332"/>
          </a:xfrm>
          <a:prstGeom prst="rect">
            <a:avLst/>
          </a:prstGeom>
          <a:noFill/>
        </p:spPr>
        <p:txBody>
          <a:bodyPr wrap="square" rtlCol="0">
            <a:spAutoFit/>
          </a:bodyPr>
          <a:lstStyle/>
          <a:p>
            <a:r>
              <a:rPr lang="en-US" dirty="0" smtClean="0"/>
              <a:t>=0.8</a:t>
            </a:r>
            <a:endParaRPr lang="en-US" dirty="0"/>
          </a:p>
        </p:txBody>
      </p:sp>
      <p:cxnSp>
        <p:nvCxnSpPr>
          <p:cNvPr id="26" name="Straight Arrow Connector 25"/>
          <p:cNvCxnSpPr/>
          <p:nvPr/>
        </p:nvCxnSpPr>
        <p:spPr>
          <a:xfrm flipV="1">
            <a:off x="2553380" y="2375419"/>
            <a:ext cx="0" cy="174810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849236" y="4119079"/>
            <a:ext cx="1415933" cy="369332"/>
          </a:xfrm>
          <a:prstGeom prst="rect">
            <a:avLst/>
          </a:prstGeom>
          <a:noFill/>
        </p:spPr>
        <p:txBody>
          <a:bodyPr wrap="square" rtlCol="0">
            <a:spAutoFit/>
          </a:bodyPr>
          <a:lstStyle/>
          <a:p>
            <a:pPr algn="ctr"/>
            <a:r>
              <a:rPr lang="en-US" dirty="0" err="1" smtClean="0"/>
              <a:t>dy</a:t>
            </a:r>
            <a:r>
              <a:rPr lang="en-US" dirty="0" smtClean="0"/>
              <a:t>/di</a:t>
            </a:r>
            <a:r>
              <a:rPr lang="en-US" baseline="-25000" dirty="0" smtClean="0"/>
              <a:t>x</a:t>
            </a:r>
            <a:r>
              <a:rPr lang="en-US" dirty="0" smtClean="0"/>
              <a:t> = 0</a:t>
            </a:r>
            <a:endParaRPr lang="en-US" dirty="0"/>
          </a:p>
        </p:txBody>
      </p:sp>
      <p:graphicFrame>
        <p:nvGraphicFramePr>
          <p:cNvPr id="41" name="Table 40"/>
          <p:cNvGraphicFramePr>
            <a:graphicFrameLocks noGrp="1"/>
          </p:cNvGraphicFramePr>
          <p:nvPr>
            <p:extLst>
              <p:ext uri="{D42A27DB-BD31-4B8C-83A1-F6EECF244321}">
                <p14:modId xmlns:p14="http://schemas.microsoft.com/office/powerpoint/2010/main" val="3986105168"/>
              </p:ext>
            </p:extLst>
          </p:nvPr>
        </p:nvGraphicFramePr>
        <p:xfrm>
          <a:off x="3317793" y="3581223"/>
          <a:ext cx="2497659" cy="1516557"/>
        </p:xfrm>
        <a:graphic>
          <a:graphicData uri="http://schemas.openxmlformats.org/drawingml/2006/table">
            <a:tbl>
              <a:tblPr firstRow="1" bandRow="1">
                <a:tableStyleId>{5C22544A-7EE6-4342-B048-85BDC9FD1C3A}</a:tableStyleId>
              </a:tblPr>
              <a:tblGrid>
                <a:gridCol w="832553"/>
                <a:gridCol w="832553"/>
                <a:gridCol w="832553"/>
              </a:tblGrid>
              <a:tr h="419277">
                <a:tc>
                  <a:txBody>
                    <a:bodyPr/>
                    <a:lstStyle/>
                    <a:p>
                      <a:pPr algn="ctr"/>
                      <a:r>
                        <a:rPr lang="en-US" sz="1800" dirty="0" smtClean="0"/>
                        <a:t>i</a:t>
                      </a:r>
                      <a:r>
                        <a:rPr lang="en-US" sz="1800" baseline="-25000" dirty="0" smtClean="0"/>
                        <a:t>1</a:t>
                      </a:r>
                      <a:endParaRPr lang="en-US" sz="1800" dirty="0"/>
                    </a:p>
                  </a:txBody>
                  <a:tcPr/>
                </a:tc>
                <a:tc>
                  <a:txBody>
                    <a:bodyPr/>
                    <a:lstStyle/>
                    <a:p>
                      <a:pPr algn="ctr"/>
                      <a:r>
                        <a:rPr lang="en-US" sz="1800" dirty="0" smtClean="0"/>
                        <a:t>i</a:t>
                      </a:r>
                      <a:r>
                        <a:rPr lang="en-US" sz="1800" baseline="-25000" dirty="0" smtClean="0"/>
                        <a:t>2</a:t>
                      </a:r>
                      <a:endParaRPr lang="en-US" sz="1800" dirty="0"/>
                    </a:p>
                  </a:txBody>
                  <a:tcPr/>
                </a:tc>
                <a:tc>
                  <a:txBody>
                    <a:bodyPr/>
                    <a:lstStyle/>
                    <a:p>
                      <a:pPr algn="ctr"/>
                      <a:r>
                        <a:rPr lang="en-US" sz="1800" dirty="0" err="1" smtClean="0"/>
                        <a:t>dy</a:t>
                      </a:r>
                      <a:r>
                        <a:rPr lang="en-US" sz="1800" dirty="0" smtClean="0"/>
                        <a:t>/di</a:t>
                      </a:r>
                      <a:r>
                        <a:rPr lang="en-US" sz="1800" baseline="-25000" dirty="0" smtClean="0"/>
                        <a:t>x</a:t>
                      </a:r>
                      <a:endParaRPr lang="en-US" sz="1800" dirty="0"/>
                    </a:p>
                  </a:txBody>
                  <a:tcPr/>
                </a:tc>
              </a:tr>
              <a:tr h="365760">
                <a:tc>
                  <a:txBody>
                    <a:bodyPr/>
                    <a:lstStyle/>
                    <a:p>
                      <a:pPr algn="ctr"/>
                      <a:r>
                        <a:rPr lang="en-US" sz="1800" dirty="0" smtClean="0"/>
                        <a:t>0.0</a:t>
                      </a:r>
                      <a:endParaRPr lang="en-US" sz="1800" dirty="0"/>
                    </a:p>
                  </a:txBody>
                  <a:tcPr/>
                </a:tc>
                <a:tc>
                  <a:txBody>
                    <a:bodyPr/>
                    <a:lstStyle/>
                    <a:p>
                      <a:pPr algn="ctr"/>
                      <a:r>
                        <a:rPr lang="en-US" sz="1800" dirty="0" smtClean="0"/>
                        <a:t>0.0</a:t>
                      </a:r>
                      <a:endParaRPr lang="en-US" sz="1800" dirty="0"/>
                    </a:p>
                  </a:txBody>
                  <a:tcPr/>
                </a:tc>
                <a:tc>
                  <a:txBody>
                    <a:bodyPr/>
                    <a:lstStyle/>
                    <a:p>
                      <a:pPr algn="ctr"/>
                      <a:r>
                        <a:rPr lang="en-US" sz="1800" dirty="0" smtClean="0"/>
                        <a:t>1</a:t>
                      </a:r>
                      <a:endParaRPr lang="en-US" sz="1800" dirty="0"/>
                    </a:p>
                  </a:txBody>
                  <a:tcPr/>
                </a:tc>
              </a:tr>
              <a:tr h="365760">
                <a:tc>
                  <a:txBody>
                    <a:bodyPr/>
                    <a:lstStyle/>
                    <a:p>
                      <a:pPr algn="ctr"/>
                      <a:r>
                        <a:rPr lang="en-US" sz="1800" dirty="0" smtClean="0"/>
                        <a:t>0.2</a:t>
                      </a:r>
                      <a:endParaRPr lang="en-US" sz="1800" dirty="0"/>
                    </a:p>
                  </a:txBody>
                  <a:tcPr/>
                </a:tc>
                <a:tc>
                  <a:txBody>
                    <a:bodyPr/>
                    <a:lstStyle/>
                    <a:p>
                      <a:pPr algn="ctr"/>
                      <a:r>
                        <a:rPr lang="en-US" sz="1800" dirty="0" smtClean="0"/>
                        <a:t>0.2</a:t>
                      </a:r>
                      <a:endParaRPr lang="en-US" sz="1800" dirty="0"/>
                    </a:p>
                  </a:txBody>
                  <a:tcPr/>
                </a:tc>
                <a:tc>
                  <a:txBody>
                    <a:bodyPr/>
                    <a:lstStyle/>
                    <a:p>
                      <a:pPr algn="ctr"/>
                      <a:r>
                        <a:rPr lang="en-US" sz="1800" dirty="0" smtClean="0"/>
                        <a:t>1</a:t>
                      </a:r>
                      <a:endParaRPr lang="en-US" sz="1800" dirty="0"/>
                    </a:p>
                  </a:txBody>
                  <a:tcPr/>
                </a:tc>
              </a:tr>
              <a:tr h="365760">
                <a:tc>
                  <a:txBody>
                    <a:bodyPr/>
                    <a:lstStyle/>
                    <a:p>
                      <a:pPr algn="ctr"/>
                      <a:r>
                        <a:rPr lang="en-US" sz="1800" dirty="0" smtClean="0"/>
                        <a:t>0.4</a:t>
                      </a:r>
                      <a:endParaRPr lang="en-US" sz="1800" dirty="0"/>
                    </a:p>
                  </a:txBody>
                  <a:tcPr/>
                </a:tc>
                <a:tc>
                  <a:txBody>
                    <a:bodyPr/>
                    <a:lstStyle/>
                    <a:p>
                      <a:pPr algn="ctr"/>
                      <a:r>
                        <a:rPr lang="en-US" sz="1800" dirty="0" smtClean="0"/>
                        <a:t>0.4</a:t>
                      </a:r>
                      <a:endParaRPr lang="en-US" sz="1800" dirty="0"/>
                    </a:p>
                  </a:txBody>
                  <a:tcPr/>
                </a:tc>
                <a:tc>
                  <a:txBody>
                    <a:bodyPr/>
                    <a:lstStyle/>
                    <a:p>
                      <a:pPr algn="ctr"/>
                      <a:r>
                        <a:rPr lang="en-US" sz="1800" dirty="0" smtClean="0"/>
                        <a:t>1</a:t>
                      </a:r>
                      <a:endParaRPr lang="en-US" sz="1800" dirty="0"/>
                    </a:p>
                  </a:txBody>
                  <a:tcPr/>
                </a:tc>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108652032"/>
              </p:ext>
            </p:extLst>
          </p:nvPr>
        </p:nvGraphicFramePr>
        <p:xfrm>
          <a:off x="5908593" y="3581223"/>
          <a:ext cx="2497659" cy="1503857"/>
        </p:xfrm>
        <a:graphic>
          <a:graphicData uri="http://schemas.openxmlformats.org/drawingml/2006/table">
            <a:tbl>
              <a:tblPr firstRow="1" bandRow="1">
                <a:tableStyleId>{5C22544A-7EE6-4342-B048-85BDC9FD1C3A}</a:tableStyleId>
              </a:tblPr>
              <a:tblGrid>
                <a:gridCol w="832553"/>
                <a:gridCol w="832553"/>
                <a:gridCol w="832553"/>
              </a:tblGrid>
              <a:tr h="406577">
                <a:tc>
                  <a:txBody>
                    <a:bodyPr/>
                    <a:lstStyle/>
                    <a:p>
                      <a:pPr algn="ctr"/>
                      <a:r>
                        <a:rPr lang="en-US" sz="1800" dirty="0" smtClean="0"/>
                        <a:t>i</a:t>
                      </a:r>
                      <a:r>
                        <a:rPr lang="en-US" sz="1800" baseline="-25000" dirty="0" smtClean="0"/>
                        <a:t>1</a:t>
                      </a:r>
                      <a:endParaRPr lang="en-US" sz="1800" dirty="0"/>
                    </a:p>
                  </a:txBody>
                  <a:tcPr/>
                </a:tc>
                <a:tc>
                  <a:txBody>
                    <a:bodyPr/>
                    <a:lstStyle/>
                    <a:p>
                      <a:pPr algn="ctr"/>
                      <a:r>
                        <a:rPr lang="en-US" sz="1800" dirty="0" smtClean="0"/>
                        <a:t>i</a:t>
                      </a:r>
                      <a:r>
                        <a:rPr lang="en-US" sz="1800" baseline="-25000" dirty="0" smtClean="0"/>
                        <a:t>2</a:t>
                      </a:r>
                      <a:endParaRPr lang="en-US" sz="1800" dirty="0"/>
                    </a:p>
                  </a:txBody>
                  <a:tcPr/>
                </a:tc>
                <a:tc>
                  <a:txBody>
                    <a:bodyPr/>
                    <a:lstStyle/>
                    <a:p>
                      <a:pPr algn="ctr"/>
                      <a:r>
                        <a:rPr lang="en-US" sz="1800" dirty="0" err="1" smtClean="0"/>
                        <a:t>dy</a:t>
                      </a:r>
                      <a:r>
                        <a:rPr lang="en-US" sz="1800" dirty="0" smtClean="0"/>
                        <a:t>/di</a:t>
                      </a:r>
                      <a:r>
                        <a:rPr lang="en-US" sz="1800" baseline="-25000" dirty="0" smtClean="0"/>
                        <a:t>x</a:t>
                      </a:r>
                      <a:endParaRPr lang="en-US" sz="1800" dirty="0"/>
                    </a:p>
                  </a:txBody>
                  <a:tcPr/>
                </a:tc>
              </a:tr>
              <a:tr h="365760">
                <a:tc>
                  <a:txBody>
                    <a:bodyPr/>
                    <a:lstStyle/>
                    <a:p>
                      <a:pPr algn="ctr"/>
                      <a:r>
                        <a:rPr lang="en-US" sz="1800" dirty="0" smtClean="0"/>
                        <a:t>0.6</a:t>
                      </a:r>
                      <a:endParaRPr lang="en-US" sz="1800" dirty="0"/>
                    </a:p>
                  </a:txBody>
                  <a:tcPr/>
                </a:tc>
                <a:tc>
                  <a:txBody>
                    <a:bodyPr/>
                    <a:lstStyle/>
                    <a:p>
                      <a:pPr algn="ctr"/>
                      <a:r>
                        <a:rPr lang="en-US" sz="1800" dirty="0" smtClean="0"/>
                        <a:t>0.6</a:t>
                      </a:r>
                      <a:endParaRPr lang="en-US" sz="1800" dirty="0"/>
                    </a:p>
                  </a:txBody>
                  <a:tcPr/>
                </a:tc>
                <a:tc>
                  <a:txBody>
                    <a:bodyPr/>
                    <a:lstStyle/>
                    <a:p>
                      <a:pPr algn="ctr"/>
                      <a:r>
                        <a:rPr lang="en-US" sz="1800" dirty="0" smtClean="0"/>
                        <a:t>0</a:t>
                      </a:r>
                      <a:endParaRPr lang="en-US" sz="1800" dirty="0"/>
                    </a:p>
                  </a:txBody>
                  <a:tcPr/>
                </a:tc>
              </a:tr>
              <a:tr h="365760">
                <a:tc>
                  <a:txBody>
                    <a:bodyPr/>
                    <a:lstStyle/>
                    <a:p>
                      <a:pPr algn="ctr"/>
                      <a:r>
                        <a:rPr lang="en-US" sz="1800" dirty="0" smtClean="0"/>
                        <a:t>0.8</a:t>
                      </a:r>
                      <a:endParaRPr lang="en-US" sz="1800" dirty="0"/>
                    </a:p>
                  </a:txBody>
                  <a:tcPr/>
                </a:tc>
                <a:tc>
                  <a:txBody>
                    <a:bodyPr/>
                    <a:lstStyle/>
                    <a:p>
                      <a:pPr algn="ctr"/>
                      <a:r>
                        <a:rPr lang="en-US" sz="1800" dirty="0" smtClean="0"/>
                        <a:t>0.8</a:t>
                      </a:r>
                      <a:endParaRPr lang="en-US" sz="1800" dirty="0"/>
                    </a:p>
                  </a:txBody>
                  <a:tcPr/>
                </a:tc>
                <a:tc>
                  <a:txBody>
                    <a:bodyPr/>
                    <a:lstStyle/>
                    <a:p>
                      <a:pPr algn="ctr"/>
                      <a:r>
                        <a:rPr lang="en-US" sz="1800" dirty="0" smtClean="0"/>
                        <a:t>0</a:t>
                      </a:r>
                      <a:endParaRPr lang="en-US" sz="1800" dirty="0"/>
                    </a:p>
                  </a:txBody>
                  <a:tcPr/>
                </a:tc>
              </a:tr>
              <a:tr h="365760">
                <a:tc>
                  <a:txBody>
                    <a:bodyPr/>
                    <a:lstStyle/>
                    <a:p>
                      <a:pPr algn="ctr"/>
                      <a:endParaRPr lang="en-US" sz="1800" dirty="0"/>
                    </a:p>
                  </a:txBody>
                  <a:tcPr/>
                </a:tc>
                <a:tc>
                  <a:txBody>
                    <a:bodyPr/>
                    <a:lstStyle/>
                    <a:p>
                      <a:pPr algn="ctr"/>
                      <a:endParaRPr lang="en-US" sz="1800" dirty="0"/>
                    </a:p>
                  </a:txBody>
                  <a:tcPr/>
                </a:tc>
                <a:tc>
                  <a:txBody>
                    <a:bodyPr/>
                    <a:lstStyle/>
                    <a:p>
                      <a:pPr algn="ctr"/>
                      <a:endParaRPr lang="en-US" sz="1800" dirty="0"/>
                    </a:p>
                  </a:txBody>
                  <a:tcPr/>
                </a:tc>
              </a:tr>
            </a:tbl>
          </a:graphicData>
        </a:graphic>
      </p:graphicFrame>
      <p:sp>
        <p:nvSpPr>
          <p:cNvPr id="55" name="TextBox 54"/>
          <p:cNvSpPr txBox="1"/>
          <p:nvPr/>
        </p:nvSpPr>
        <p:spPr>
          <a:xfrm>
            <a:off x="8803342" y="4707236"/>
            <a:ext cx="340658" cy="461665"/>
          </a:xfrm>
          <a:prstGeom prst="rect">
            <a:avLst/>
          </a:prstGeom>
          <a:noFill/>
        </p:spPr>
        <p:txBody>
          <a:bodyPr wrap="none" rtlCol="0">
            <a:spAutoFit/>
          </a:bodyPr>
          <a:lstStyle/>
          <a:p>
            <a:r>
              <a:rPr lang="en-US" sz="2400" b="1" dirty="0"/>
              <a:t>9</a:t>
            </a:r>
          </a:p>
        </p:txBody>
      </p:sp>
    </p:spTree>
    <p:extLst>
      <p:ext uri="{BB962C8B-B14F-4D97-AF65-F5344CB8AC3E}">
        <p14:creationId xmlns:p14="http://schemas.microsoft.com/office/powerpoint/2010/main" val="401211094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Integrated Gradients: Another reference-based approach</a:t>
            </a:r>
            <a:endParaRPr lang="en-US" dirty="0"/>
          </a:p>
        </p:txBody>
      </p:sp>
      <p:grpSp>
        <p:nvGrpSpPr>
          <p:cNvPr id="29" name="Group 28"/>
          <p:cNvGrpSpPr/>
          <p:nvPr/>
        </p:nvGrpSpPr>
        <p:grpSpPr>
          <a:xfrm>
            <a:off x="724948" y="1615728"/>
            <a:ext cx="2916417" cy="2329110"/>
            <a:chOff x="466401" y="2170545"/>
            <a:chExt cx="2916417" cy="3105482"/>
          </a:xfrm>
        </p:grpSpPr>
        <p:sp>
          <p:nvSpPr>
            <p:cNvPr id="30" name="TextBox 29"/>
            <p:cNvSpPr txBox="1"/>
            <p:nvPr/>
          </p:nvSpPr>
          <p:spPr>
            <a:xfrm>
              <a:off x="466401" y="4357215"/>
              <a:ext cx="301660" cy="492443"/>
            </a:xfrm>
            <a:prstGeom prst="rect">
              <a:avLst/>
            </a:prstGeom>
            <a:noFill/>
          </p:spPr>
          <p:txBody>
            <a:bodyPr wrap="none" rtlCol="0">
              <a:spAutoFit/>
            </a:bodyPr>
            <a:lstStyle/>
            <a:p>
              <a:r>
                <a:rPr lang="en-US" dirty="0" smtClean="0"/>
                <a:t>0</a:t>
              </a:r>
              <a:endParaRPr lang="en-US" dirty="0"/>
            </a:p>
          </p:txBody>
        </p:sp>
        <p:grpSp>
          <p:nvGrpSpPr>
            <p:cNvPr id="31" name="Group 30"/>
            <p:cNvGrpSpPr/>
            <p:nvPr/>
          </p:nvGrpSpPr>
          <p:grpSpPr>
            <a:xfrm>
              <a:off x="542636" y="2170545"/>
              <a:ext cx="2840182" cy="3105482"/>
              <a:chOff x="5126181" y="2401454"/>
              <a:chExt cx="2840182" cy="3105482"/>
            </a:xfrm>
          </p:grpSpPr>
          <p:cxnSp>
            <p:nvCxnSpPr>
              <p:cNvPr id="32" name="Straight Connector 31"/>
              <p:cNvCxnSpPr/>
              <p:nvPr/>
            </p:nvCxnSpPr>
            <p:spPr>
              <a:xfrm>
                <a:off x="5357090" y="2401454"/>
                <a:ext cx="23091" cy="21820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5370945" y="4572000"/>
                <a:ext cx="2595418" cy="1385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373081" y="4768272"/>
                <a:ext cx="986794" cy="738664"/>
              </a:xfrm>
              <a:prstGeom prst="rect">
                <a:avLst/>
              </a:prstGeom>
              <a:noFill/>
            </p:spPr>
            <p:txBody>
              <a:bodyPr wrap="none" rtlCol="0">
                <a:spAutoFit/>
              </a:bodyPr>
              <a:lstStyle/>
              <a:p>
                <a:r>
                  <a:rPr lang="en-US" sz="3000" dirty="0" smtClean="0"/>
                  <a:t>i</a:t>
                </a:r>
                <a:r>
                  <a:rPr lang="en-US" sz="3000" baseline="-25000" dirty="0" smtClean="0"/>
                  <a:t>1</a:t>
                </a:r>
                <a:r>
                  <a:rPr lang="en-US" sz="3000" dirty="0" smtClean="0"/>
                  <a:t> + i</a:t>
                </a:r>
                <a:r>
                  <a:rPr lang="en-US" sz="3000" baseline="-25000" dirty="0" smtClean="0"/>
                  <a:t>2</a:t>
                </a:r>
                <a:endParaRPr lang="en-US" sz="3000" dirty="0"/>
              </a:p>
            </p:txBody>
          </p:sp>
          <p:sp>
            <p:nvSpPr>
              <p:cNvPr id="35" name="TextBox 34"/>
              <p:cNvSpPr txBox="1"/>
              <p:nvPr/>
            </p:nvSpPr>
            <p:spPr>
              <a:xfrm>
                <a:off x="5126181" y="3186547"/>
                <a:ext cx="301660" cy="492443"/>
              </a:xfrm>
              <a:prstGeom prst="rect">
                <a:avLst/>
              </a:prstGeom>
              <a:noFill/>
            </p:spPr>
            <p:txBody>
              <a:bodyPr wrap="none" rtlCol="0">
                <a:spAutoFit/>
              </a:bodyPr>
              <a:lstStyle/>
              <a:p>
                <a:r>
                  <a:rPr lang="en-US" dirty="0" smtClean="0"/>
                  <a:t>1</a:t>
                </a:r>
                <a:endParaRPr lang="en-US" dirty="0"/>
              </a:p>
            </p:txBody>
          </p:sp>
          <p:sp>
            <p:nvSpPr>
              <p:cNvPr id="36" name="TextBox 35"/>
              <p:cNvSpPr txBox="1"/>
              <p:nvPr/>
            </p:nvSpPr>
            <p:spPr>
              <a:xfrm>
                <a:off x="6190636" y="4504990"/>
                <a:ext cx="301660" cy="492443"/>
              </a:xfrm>
              <a:prstGeom prst="rect">
                <a:avLst/>
              </a:prstGeom>
              <a:noFill/>
            </p:spPr>
            <p:txBody>
              <a:bodyPr wrap="none" rtlCol="0">
                <a:spAutoFit/>
              </a:bodyPr>
              <a:lstStyle/>
              <a:p>
                <a:r>
                  <a:rPr lang="en-US" dirty="0" smtClean="0"/>
                  <a:t>1</a:t>
                </a:r>
                <a:endParaRPr lang="en-US" dirty="0"/>
              </a:p>
            </p:txBody>
          </p:sp>
          <p:sp>
            <p:nvSpPr>
              <p:cNvPr id="37" name="TextBox 36"/>
              <p:cNvSpPr txBox="1"/>
              <p:nvPr/>
            </p:nvSpPr>
            <p:spPr>
              <a:xfrm>
                <a:off x="7001101" y="4518850"/>
                <a:ext cx="301660" cy="492443"/>
              </a:xfrm>
              <a:prstGeom prst="rect">
                <a:avLst/>
              </a:prstGeom>
              <a:noFill/>
            </p:spPr>
            <p:txBody>
              <a:bodyPr wrap="none" rtlCol="0">
                <a:spAutoFit/>
              </a:bodyPr>
              <a:lstStyle/>
              <a:p>
                <a:r>
                  <a:rPr lang="en-US" dirty="0" smtClean="0"/>
                  <a:t>2</a:t>
                </a:r>
                <a:endParaRPr lang="en-US" dirty="0"/>
              </a:p>
            </p:txBody>
          </p:sp>
        </p:grpSp>
      </p:grpSp>
      <p:cxnSp>
        <p:nvCxnSpPr>
          <p:cNvPr id="43" name="Straight Connector 42"/>
          <p:cNvCxnSpPr>
            <a:stCxn id="45" idx="0"/>
          </p:cNvCxnSpPr>
          <p:nvPr/>
        </p:nvCxnSpPr>
        <p:spPr>
          <a:xfrm>
            <a:off x="1968887" y="2374847"/>
            <a:ext cx="836585" cy="572"/>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45" idx="0"/>
          </p:cNvCxnSpPr>
          <p:nvPr/>
        </p:nvCxnSpPr>
        <p:spPr>
          <a:xfrm flipV="1">
            <a:off x="1065870" y="2374847"/>
            <a:ext cx="903017" cy="85890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789484" y="2374847"/>
            <a:ext cx="358805" cy="553998"/>
          </a:xfrm>
          <a:prstGeom prst="rect">
            <a:avLst/>
          </a:prstGeom>
          <a:noFill/>
          <a:ln>
            <a:noFill/>
          </a:ln>
        </p:spPr>
        <p:txBody>
          <a:bodyPr wrap="none" rtlCol="0">
            <a:spAutoFit/>
          </a:bodyPr>
          <a:lstStyle/>
          <a:p>
            <a:r>
              <a:rPr lang="en-US" sz="3000" dirty="0" smtClean="0">
                <a:solidFill>
                  <a:srgbClr val="008000"/>
                </a:solidFill>
              </a:rPr>
              <a:t>y</a:t>
            </a:r>
            <a:endParaRPr lang="en-US" sz="3000" dirty="0">
              <a:solidFill>
                <a:srgbClr val="008000"/>
              </a:solidFill>
            </a:endParaRPr>
          </a:p>
        </p:txBody>
      </p:sp>
      <p:grpSp>
        <p:nvGrpSpPr>
          <p:cNvPr id="46" name="Group 45"/>
          <p:cNvGrpSpPr/>
          <p:nvPr/>
        </p:nvGrpSpPr>
        <p:grpSpPr>
          <a:xfrm>
            <a:off x="5135894" y="1457203"/>
            <a:ext cx="2515342" cy="2052683"/>
            <a:chOff x="1559953" y="2868929"/>
            <a:chExt cx="2388658" cy="2259410"/>
          </a:xfrm>
        </p:grpSpPr>
        <p:sp>
          <p:nvSpPr>
            <p:cNvPr id="47" name="Rectangle 46"/>
            <p:cNvSpPr/>
            <p:nvPr/>
          </p:nvSpPr>
          <p:spPr>
            <a:xfrm>
              <a:off x="1559953" y="457694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smtClean="0"/>
                <a:t>1</a:t>
              </a:r>
              <a:endParaRPr lang="en-US" dirty="0"/>
            </a:p>
          </p:txBody>
        </p:sp>
        <p:sp>
          <p:nvSpPr>
            <p:cNvPr id="48" name="Rectangle 47"/>
            <p:cNvSpPr/>
            <p:nvPr/>
          </p:nvSpPr>
          <p:spPr>
            <a:xfrm>
              <a:off x="3388740" y="462312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a:t>2</a:t>
              </a:r>
              <a:endParaRPr lang="en-US" dirty="0"/>
            </a:p>
          </p:txBody>
        </p:sp>
        <p:cxnSp>
          <p:nvCxnSpPr>
            <p:cNvPr id="49" name="Straight Connector 48"/>
            <p:cNvCxnSpPr>
              <a:stCxn id="47" idx="0"/>
              <a:endCxn id="51" idx="4"/>
            </p:cNvCxnSpPr>
            <p:nvPr/>
          </p:nvCxnSpPr>
          <p:spPr>
            <a:xfrm flipV="1">
              <a:off x="1839888" y="3327922"/>
              <a:ext cx="855960" cy="124901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8" idx="0"/>
              <a:endCxn id="51" idx="4"/>
            </p:cNvCxnSpPr>
            <p:nvPr/>
          </p:nvCxnSpPr>
          <p:spPr>
            <a:xfrm flipH="1" flipV="1">
              <a:off x="2695848" y="3327922"/>
              <a:ext cx="972827" cy="129519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2020430" y="2868929"/>
              <a:ext cx="1350835" cy="458993"/>
            </a:xfrm>
            <a:prstGeom prst="ellipse">
              <a:avLst/>
            </a:prstGeom>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y</a:t>
              </a:r>
              <a:endParaRPr lang="en-US" sz="1600" dirty="0"/>
            </a:p>
          </p:txBody>
        </p:sp>
      </p:grpSp>
      <p:sp>
        <p:nvSpPr>
          <p:cNvPr id="52" name="TextBox 51"/>
          <p:cNvSpPr txBox="1"/>
          <p:nvPr/>
        </p:nvSpPr>
        <p:spPr>
          <a:xfrm>
            <a:off x="6336153" y="1494370"/>
            <a:ext cx="438721" cy="369332"/>
          </a:xfrm>
          <a:prstGeom prst="rect">
            <a:avLst/>
          </a:prstGeom>
          <a:noFill/>
        </p:spPr>
        <p:txBody>
          <a:bodyPr wrap="square" rtlCol="0">
            <a:spAutoFit/>
          </a:bodyPr>
          <a:lstStyle/>
          <a:p>
            <a:r>
              <a:rPr lang="en-US" b="1" dirty="0" smtClean="0"/>
              <a:t>=0</a:t>
            </a:r>
            <a:endParaRPr lang="en-US" b="1" dirty="0"/>
          </a:p>
        </p:txBody>
      </p:sp>
      <p:sp>
        <p:nvSpPr>
          <p:cNvPr id="53" name="TextBox 52"/>
          <p:cNvSpPr txBox="1"/>
          <p:nvPr/>
        </p:nvSpPr>
        <p:spPr>
          <a:xfrm>
            <a:off x="7345961" y="3092418"/>
            <a:ext cx="714405" cy="369332"/>
          </a:xfrm>
          <a:prstGeom prst="rect">
            <a:avLst/>
          </a:prstGeom>
          <a:noFill/>
        </p:spPr>
        <p:txBody>
          <a:bodyPr wrap="square" rtlCol="0">
            <a:spAutoFit/>
          </a:bodyPr>
          <a:lstStyle/>
          <a:p>
            <a:r>
              <a:rPr lang="en-US" dirty="0" smtClean="0"/>
              <a:t>=1.0</a:t>
            </a:r>
            <a:endParaRPr lang="en-US" dirty="0"/>
          </a:p>
        </p:txBody>
      </p:sp>
      <p:sp>
        <p:nvSpPr>
          <p:cNvPr id="54" name="TextBox 53"/>
          <p:cNvSpPr txBox="1"/>
          <p:nvPr/>
        </p:nvSpPr>
        <p:spPr>
          <a:xfrm>
            <a:off x="5399191" y="3045102"/>
            <a:ext cx="814006" cy="369332"/>
          </a:xfrm>
          <a:prstGeom prst="rect">
            <a:avLst/>
          </a:prstGeom>
          <a:noFill/>
        </p:spPr>
        <p:txBody>
          <a:bodyPr wrap="square" rtlCol="0">
            <a:spAutoFit/>
          </a:bodyPr>
          <a:lstStyle/>
          <a:p>
            <a:r>
              <a:rPr lang="en-US" dirty="0" smtClean="0"/>
              <a:t>=1.0</a:t>
            </a:r>
            <a:endParaRPr lang="en-US" dirty="0"/>
          </a:p>
        </p:txBody>
      </p:sp>
      <p:cxnSp>
        <p:nvCxnSpPr>
          <p:cNvPr id="26" name="Straight Arrow Connector 25"/>
          <p:cNvCxnSpPr/>
          <p:nvPr/>
        </p:nvCxnSpPr>
        <p:spPr>
          <a:xfrm flipV="1">
            <a:off x="2826250" y="2375419"/>
            <a:ext cx="0" cy="174810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2122106" y="4119079"/>
            <a:ext cx="1415933" cy="369332"/>
          </a:xfrm>
          <a:prstGeom prst="rect">
            <a:avLst/>
          </a:prstGeom>
          <a:noFill/>
        </p:spPr>
        <p:txBody>
          <a:bodyPr wrap="square" rtlCol="0">
            <a:spAutoFit/>
          </a:bodyPr>
          <a:lstStyle/>
          <a:p>
            <a:pPr algn="ctr"/>
            <a:r>
              <a:rPr lang="en-US" dirty="0" err="1" smtClean="0"/>
              <a:t>dy</a:t>
            </a:r>
            <a:r>
              <a:rPr lang="en-US" dirty="0" smtClean="0"/>
              <a:t>/di</a:t>
            </a:r>
            <a:r>
              <a:rPr lang="en-US" baseline="-25000" dirty="0" smtClean="0"/>
              <a:t>x</a:t>
            </a:r>
            <a:r>
              <a:rPr lang="en-US" dirty="0" smtClean="0"/>
              <a:t> = 0</a:t>
            </a:r>
            <a:endParaRPr lang="en-US" dirty="0"/>
          </a:p>
        </p:txBody>
      </p:sp>
      <p:graphicFrame>
        <p:nvGraphicFramePr>
          <p:cNvPr id="39" name="Table 38"/>
          <p:cNvGraphicFramePr>
            <a:graphicFrameLocks noGrp="1"/>
          </p:cNvGraphicFramePr>
          <p:nvPr>
            <p:extLst>
              <p:ext uri="{D42A27DB-BD31-4B8C-83A1-F6EECF244321}">
                <p14:modId xmlns:p14="http://schemas.microsoft.com/office/powerpoint/2010/main" val="2197142684"/>
              </p:ext>
            </p:extLst>
          </p:nvPr>
        </p:nvGraphicFramePr>
        <p:xfrm>
          <a:off x="3317793" y="3581223"/>
          <a:ext cx="2497659" cy="1516557"/>
        </p:xfrm>
        <a:graphic>
          <a:graphicData uri="http://schemas.openxmlformats.org/drawingml/2006/table">
            <a:tbl>
              <a:tblPr firstRow="1" bandRow="1">
                <a:tableStyleId>{5C22544A-7EE6-4342-B048-85BDC9FD1C3A}</a:tableStyleId>
              </a:tblPr>
              <a:tblGrid>
                <a:gridCol w="832553"/>
                <a:gridCol w="832553"/>
                <a:gridCol w="832553"/>
              </a:tblGrid>
              <a:tr h="419277">
                <a:tc>
                  <a:txBody>
                    <a:bodyPr/>
                    <a:lstStyle/>
                    <a:p>
                      <a:pPr algn="ctr"/>
                      <a:r>
                        <a:rPr lang="en-US" sz="1800" dirty="0" smtClean="0"/>
                        <a:t>i</a:t>
                      </a:r>
                      <a:r>
                        <a:rPr lang="en-US" sz="1800" baseline="-25000" dirty="0" smtClean="0"/>
                        <a:t>1</a:t>
                      </a:r>
                      <a:endParaRPr lang="en-US" sz="1800" dirty="0"/>
                    </a:p>
                  </a:txBody>
                  <a:tcPr/>
                </a:tc>
                <a:tc>
                  <a:txBody>
                    <a:bodyPr/>
                    <a:lstStyle/>
                    <a:p>
                      <a:pPr algn="ctr"/>
                      <a:r>
                        <a:rPr lang="en-US" sz="1800" dirty="0" smtClean="0"/>
                        <a:t>i</a:t>
                      </a:r>
                      <a:r>
                        <a:rPr lang="en-US" sz="1800" baseline="-25000" dirty="0" smtClean="0"/>
                        <a:t>2</a:t>
                      </a:r>
                      <a:endParaRPr lang="en-US" sz="1800" dirty="0"/>
                    </a:p>
                  </a:txBody>
                  <a:tcPr/>
                </a:tc>
                <a:tc>
                  <a:txBody>
                    <a:bodyPr/>
                    <a:lstStyle/>
                    <a:p>
                      <a:pPr algn="ctr"/>
                      <a:r>
                        <a:rPr lang="en-US" sz="1800" dirty="0" err="1" smtClean="0"/>
                        <a:t>dy</a:t>
                      </a:r>
                      <a:r>
                        <a:rPr lang="en-US" sz="1800" dirty="0" smtClean="0"/>
                        <a:t>/di</a:t>
                      </a:r>
                      <a:r>
                        <a:rPr lang="en-US" sz="1800" baseline="-25000" dirty="0" smtClean="0"/>
                        <a:t>x</a:t>
                      </a:r>
                      <a:endParaRPr lang="en-US" sz="1800" dirty="0"/>
                    </a:p>
                  </a:txBody>
                  <a:tcPr/>
                </a:tc>
              </a:tr>
              <a:tr h="365760">
                <a:tc>
                  <a:txBody>
                    <a:bodyPr/>
                    <a:lstStyle/>
                    <a:p>
                      <a:pPr algn="ctr"/>
                      <a:r>
                        <a:rPr lang="en-US" sz="1800" dirty="0" smtClean="0"/>
                        <a:t>0.0</a:t>
                      </a:r>
                      <a:endParaRPr lang="en-US" sz="1800" dirty="0"/>
                    </a:p>
                  </a:txBody>
                  <a:tcPr/>
                </a:tc>
                <a:tc>
                  <a:txBody>
                    <a:bodyPr/>
                    <a:lstStyle/>
                    <a:p>
                      <a:pPr algn="ctr"/>
                      <a:r>
                        <a:rPr lang="en-US" sz="1800" dirty="0" smtClean="0"/>
                        <a:t>0.0</a:t>
                      </a:r>
                      <a:endParaRPr lang="en-US" sz="1800" dirty="0"/>
                    </a:p>
                  </a:txBody>
                  <a:tcPr/>
                </a:tc>
                <a:tc>
                  <a:txBody>
                    <a:bodyPr/>
                    <a:lstStyle/>
                    <a:p>
                      <a:pPr algn="ctr"/>
                      <a:r>
                        <a:rPr lang="en-US" sz="1800" dirty="0" smtClean="0"/>
                        <a:t>1</a:t>
                      </a:r>
                      <a:endParaRPr lang="en-US" sz="1800" dirty="0"/>
                    </a:p>
                  </a:txBody>
                  <a:tcPr/>
                </a:tc>
              </a:tr>
              <a:tr h="365760">
                <a:tc>
                  <a:txBody>
                    <a:bodyPr/>
                    <a:lstStyle/>
                    <a:p>
                      <a:pPr algn="ctr"/>
                      <a:r>
                        <a:rPr lang="en-US" sz="1800" dirty="0" smtClean="0"/>
                        <a:t>0.2</a:t>
                      </a:r>
                      <a:endParaRPr lang="en-US" sz="1800" dirty="0"/>
                    </a:p>
                  </a:txBody>
                  <a:tcPr/>
                </a:tc>
                <a:tc>
                  <a:txBody>
                    <a:bodyPr/>
                    <a:lstStyle/>
                    <a:p>
                      <a:pPr algn="ctr"/>
                      <a:r>
                        <a:rPr lang="en-US" sz="1800" dirty="0" smtClean="0"/>
                        <a:t>0.2</a:t>
                      </a:r>
                      <a:endParaRPr lang="en-US" sz="1800" dirty="0"/>
                    </a:p>
                  </a:txBody>
                  <a:tcPr/>
                </a:tc>
                <a:tc>
                  <a:txBody>
                    <a:bodyPr/>
                    <a:lstStyle/>
                    <a:p>
                      <a:pPr algn="ctr"/>
                      <a:r>
                        <a:rPr lang="en-US" sz="1800" dirty="0" smtClean="0"/>
                        <a:t>1</a:t>
                      </a:r>
                      <a:endParaRPr lang="en-US" sz="1800" dirty="0"/>
                    </a:p>
                  </a:txBody>
                  <a:tcPr/>
                </a:tc>
              </a:tr>
              <a:tr h="365760">
                <a:tc>
                  <a:txBody>
                    <a:bodyPr/>
                    <a:lstStyle/>
                    <a:p>
                      <a:pPr algn="ctr"/>
                      <a:r>
                        <a:rPr lang="en-US" sz="1800" dirty="0" smtClean="0"/>
                        <a:t>0.4</a:t>
                      </a:r>
                      <a:endParaRPr lang="en-US" sz="1800" dirty="0"/>
                    </a:p>
                  </a:txBody>
                  <a:tcPr/>
                </a:tc>
                <a:tc>
                  <a:txBody>
                    <a:bodyPr/>
                    <a:lstStyle/>
                    <a:p>
                      <a:pPr algn="ctr"/>
                      <a:r>
                        <a:rPr lang="en-US" sz="1800" dirty="0" smtClean="0"/>
                        <a:t>0.4</a:t>
                      </a:r>
                      <a:endParaRPr lang="en-US" sz="1800" dirty="0"/>
                    </a:p>
                  </a:txBody>
                  <a:tcPr/>
                </a:tc>
                <a:tc>
                  <a:txBody>
                    <a:bodyPr/>
                    <a:lstStyle/>
                    <a:p>
                      <a:pPr algn="ctr"/>
                      <a:r>
                        <a:rPr lang="en-US" sz="1800" dirty="0" smtClean="0"/>
                        <a:t>1</a:t>
                      </a:r>
                      <a:endParaRPr lang="en-US" sz="1800" dirty="0"/>
                    </a:p>
                  </a:txBody>
                  <a:tcPr/>
                </a:tc>
              </a:tr>
            </a:tbl>
          </a:graphicData>
        </a:graphic>
      </p:graphicFrame>
      <p:graphicFrame>
        <p:nvGraphicFramePr>
          <p:cNvPr id="40" name="Table 39"/>
          <p:cNvGraphicFramePr>
            <a:graphicFrameLocks noGrp="1"/>
          </p:cNvGraphicFramePr>
          <p:nvPr>
            <p:extLst>
              <p:ext uri="{D42A27DB-BD31-4B8C-83A1-F6EECF244321}">
                <p14:modId xmlns:p14="http://schemas.microsoft.com/office/powerpoint/2010/main" val="1429115764"/>
              </p:ext>
            </p:extLst>
          </p:nvPr>
        </p:nvGraphicFramePr>
        <p:xfrm>
          <a:off x="5908593" y="3581223"/>
          <a:ext cx="2497659" cy="1503857"/>
        </p:xfrm>
        <a:graphic>
          <a:graphicData uri="http://schemas.openxmlformats.org/drawingml/2006/table">
            <a:tbl>
              <a:tblPr firstRow="1" bandRow="1">
                <a:tableStyleId>{5C22544A-7EE6-4342-B048-85BDC9FD1C3A}</a:tableStyleId>
              </a:tblPr>
              <a:tblGrid>
                <a:gridCol w="832553"/>
                <a:gridCol w="832553"/>
                <a:gridCol w="832553"/>
              </a:tblGrid>
              <a:tr h="406577">
                <a:tc>
                  <a:txBody>
                    <a:bodyPr/>
                    <a:lstStyle/>
                    <a:p>
                      <a:pPr algn="ctr"/>
                      <a:r>
                        <a:rPr lang="en-US" sz="1800" dirty="0" smtClean="0"/>
                        <a:t>i</a:t>
                      </a:r>
                      <a:r>
                        <a:rPr lang="en-US" sz="1800" baseline="-25000" dirty="0" smtClean="0"/>
                        <a:t>1</a:t>
                      </a:r>
                      <a:endParaRPr lang="en-US" sz="1800" dirty="0"/>
                    </a:p>
                  </a:txBody>
                  <a:tcPr/>
                </a:tc>
                <a:tc>
                  <a:txBody>
                    <a:bodyPr/>
                    <a:lstStyle/>
                    <a:p>
                      <a:pPr algn="ctr"/>
                      <a:r>
                        <a:rPr lang="en-US" sz="1800" dirty="0" smtClean="0"/>
                        <a:t>i</a:t>
                      </a:r>
                      <a:r>
                        <a:rPr lang="en-US" sz="1800" baseline="-25000" dirty="0" smtClean="0"/>
                        <a:t>2</a:t>
                      </a:r>
                      <a:endParaRPr lang="en-US" sz="1800" dirty="0"/>
                    </a:p>
                  </a:txBody>
                  <a:tcPr/>
                </a:tc>
                <a:tc>
                  <a:txBody>
                    <a:bodyPr/>
                    <a:lstStyle/>
                    <a:p>
                      <a:pPr algn="ctr"/>
                      <a:r>
                        <a:rPr lang="en-US" sz="1800" dirty="0" err="1" smtClean="0"/>
                        <a:t>dy</a:t>
                      </a:r>
                      <a:r>
                        <a:rPr lang="en-US" sz="1800" dirty="0" smtClean="0"/>
                        <a:t>/di</a:t>
                      </a:r>
                      <a:r>
                        <a:rPr lang="en-US" sz="1800" baseline="-25000" dirty="0" smtClean="0"/>
                        <a:t>x</a:t>
                      </a:r>
                      <a:endParaRPr lang="en-US" sz="1800" dirty="0"/>
                    </a:p>
                  </a:txBody>
                  <a:tcPr/>
                </a:tc>
              </a:tr>
              <a:tr h="365760">
                <a:tc>
                  <a:txBody>
                    <a:bodyPr/>
                    <a:lstStyle/>
                    <a:p>
                      <a:pPr algn="ctr"/>
                      <a:r>
                        <a:rPr lang="en-US" sz="1800" dirty="0" smtClean="0"/>
                        <a:t>0.6</a:t>
                      </a:r>
                      <a:endParaRPr lang="en-US" sz="1800" dirty="0"/>
                    </a:p>
                  </a:txBody>
                  <a:tcPr/>
                </a:tc>
                <a:tc>
                  <a:txBody>
                    <a:bodyPr/>
                    <a:lstStyle/>
                    <a:p>
                      <a:pPr algn="ctr"/>
                      <a:r>
                        <a:rPr lang="en-US" sz="1800" dirty="0" smtClean="0"/>
                        <a:t>0.6</a:t>
                      </a:r>
                      <a:endParaRPr lang="en-US" sz="1800" dirty="0"/>
                    </a:p>
                  </a:txBody>
                  <a:tcPr/>
                </a:tc>
                <a:tc>
                  <a:txBody>
                    <a:bodyPr/>
                    <a:lstStyle/>
                    <a:p>
                      <a:pPr algn="ctr"/>
                      <a:r>
                        <a:rPr lang="en-US" sz="1800" dirty="0" smtClean="0"/>
                        <a:t>0</a:t>
                      </a:r>
                      <a:endParaRPr lang="en-US" sz="1800" dirty="0"/>
                    </a:p>
                  </a:txBody>
                  <a:tcPr/>
                </a:tc>
              </a:tr>
              <a:tr h="365760">
                <a:tc>
                  <a:txBody>
                    <a:bodyPr/>
                    <a:lstStyle/>
                    <a:p>
                      <a:pPr algn="ctr"/>
                      <a:r>
                        <a:rPr lang="en-US" sz="1800" dirty="0" smtClean="0"/>
                        <a:t>0.8</a:t>
                      </a:r>
                      <a:endParaRPr lang="en-US" sz="1800" dirty="0"/>
                    </a:p>
                  </a:txBody>
                  <a:tcPr/>
                </a:tc>
                <a:tc>
                  <a:txBody>
                    <a:bodyPr/>
                    <a:lstStyle/>
                    <a:p>
                      <a:pPr algn="ctr"/>
                      <a:r>
                        <a:rPr lang="en-US" sz="1800" dirty="0" smtClean="0"/>
                        <a:t>0.8</a:t>
                      </a:r>
                      <a:endParaRPr lang="en-US" sz="1800" dirty="0"/>
                    </a:p>
                  </a:txBody>
                  <a:tcPr/>
                </a:tc>
                <a:tc>
                  <a:txBody>
                    <a:bodyPr/>
                    <a:lstStyle/>
                    <a:p>
                      <a:pPr algn="ctr"/>
                      <a:r>
                        <a:rPr lang="en-US" sz="1800" dirty="0" smtClean="0"/>
                        <a:t>0</a:t>
                      </a:r>
                      <a:endParaRPr lang="en-US" sz="1800" dirty="0"/>
                    </a:p>
                  </a:txBody>
                  <a:tcPr/>
                </a:tc>
              </a:tr>
              <a:tr h="365760">
                <a:tc>
                  <a:txBody>
                    <a:bodyPr/>
                    <a:lstStyle/>
                    <a:p>
                      <a:pPr algn="ctr"/>
                      <a:r>
                        <a:rPr lang="en-US" sz="1800" dirty="0" smtClean="0"/>
                        <a:t>1.0</a:t>
                      </a:r>
                      <a:endParaRPr lang="en-US" sz="1800" dirty="0"/>
                    </a:p>
                  </a:txBody>
                  <a:tcPr/>
                </a:tc>
                <a:tc>
                  <a:txBody>
                    <a:bodyPr/>
                    <a:lstStyle/>
                    <a:p>
                      <a:pPr algn="ctr"/>
                      <a:r>
                        <a:rPr lang="en-US" sz="1800" dirty="0" smtClean="0"/>
                        <a:t>1.0</a:t>
                      </a:r>
                      <a:endParaRPr lang="en-US" sz="1800" dirty="0"/>
                    </a:p>
                  </a:txBody>
                  <a:tcPr/>
                </a:tc>
                <a:tc>
                  <a:txBody>
                    <a:bodyPr/>
                    <a:lstStyle/>
                    <a:p>
                      <a:pPr algn="ctr"/>
                      <a:r>
                        <a:rPr lang="en-US" sz="1800" dirty="0" smtClean="0"/>
                        <a:t>0</a:t>
                      </a:r>
                      <a:endParaRPr lang="en-US" sz="1800" dirty="0"/>
                    </a:p>
                  </a:txBody>
                  <a:tcPr/>
                </a:tc>
              </a:tr>
            </a:tbl>
          </a:graphicData>
        </a:graphic>
      </p:graphicFrame>
      <p:sp>
        <p:nvSpPr>
          <p:cNvPr id="41" name="TextBox 40"/>
          <p:cNvSpPr txBox="1"/>
          <p:nvPr/>
        </p:nvSpPr>
        <p:spPr>
          <a:xfrm>
            <a:off x="8803342" y="4707236"/>
            <a:ext cx="340658" cy="461665"/>
          </a:xfrm>
          <a:prstGeom prst="rect">
            <a:avLst/>
          </a:prstGeom>
          <a:noFill/>
        </p:spPr>
        <p:txBody>
          <a:bodyPr wrap="none" rtlCol="0">
            <a:spAutoFit/>
          </a:bodyPr>
          <a:lstStyle/>
          <a:p>
            <a:r>
              <a:rPr lang="en-US" sz="2400" b="1" dirty="0"/>
              <a:t>9</a:t>
            </a:r>
          </a:p>
        </p:txBody>
      </p:sp>
      <p:sp>
        <p:nvSpPr>
          <p:cNvPr id="3" name="TextBox 2"/>
          <p:cNvSpPr txBox="1"/>
          <p:nvPr/>
        </p:nvSpPr>
        <p:spPr>
          <a:xfrm>
            <a:off x="48708" y="4165245"/>
            <a:ext cx="2777542" cy="1200329"/>
          </a:xfrm>
          <a:prstGeom prst="rect">
            <a:avLst/>
          </a:prstGeom>
          <a:noFill/>
        </p:spPr>
        <p:txBody>
          <a:bodyPr wrap="square" rtlCol="0">
            <a:spAutoFit/>
          </a:bodyPr>
          <a:lstStyle/>
          <a:p>
            <a:r>
              <a:rPr lang="en-US" dirty="0" smtClean="0"/>
              <a:t>Average </a:t>
            </a:r>
            <a:r>
              <a:rPr lang="en-US" dirty="0" err="1" smtClean="0"/>
              <a:t>dy</a:t>
            </a:r>
            <a:r>
              <a:rPr lang="en-US" dirty="0" smtClean="0"/>
              <a:t>/di</a:t>
            </a:r>
            <a:r>
              <a:rPr lang="en-US" baseline="-25000" dirty="0" smtClean="0"/>
              <a:t>x</a:t>
            </a:r>
            <a:r>
              <a:rPr lang="en-US" dirty="0" smtClean="0"/>
              <a:t> = 0.5</a:t>
            </a:r>
          </a:p>
          <a:p>
            <a:r>
              <a:rPr lang="en-US" dirty="0" smtClean="0"/>
              <a:t>(Average </a:t>
            </a:r>
            <a:r>
              <a:rPr lang="en-US" dirty="0" err="1" smtClean="0"/>
              <a:t>dy</a:t>
            </a:r>
            <a:r>
              <a:rPr lang="en-US" dirty="0" smtClean="0"/>
              <a:t>/di</a:t>
            </a:r>
            <a:r>
              <a:rPr lang="en-US" baseline="-25000" dirty="0"/>
              <a:t>1</a:t>
            </a:r>
            <a:r>
              <a:rPr lang="en-US" dirty="0" smtClean="0"/>
              <a:t>)*Δi</a:t>
            </a:r>
            <a:r>
              <a:rPr lang="en-US" baseline="-25000" dirty="0" smtClean="0"/>
              <a:t>1</a:t>
            </a:r>
            <a:r>
              <a:rPr lang="en-US" dirty="0" smtClean="0"/>
              <a:t> = 0.5</a:t>
            </a:r>
          </a:p>
          <a:p>
            <a:r>
              <a:rPr lang="en-US" dirty="0"/>
              <a:t>(Average </a:t>
            </a:r>
            <a:r>
              <a:rPr lang="en-US" dirty="0" err="1"/>
              <a:t>dy</a:t>
            </a:r>
            <a:r>
              <a:rPr lang="en-US" dirty="0"/>
              <a:t>/di</a:t>
            </a:r>
            <a:r>
              <a:rPr lang="en-US" baseline="-25000" dirty="0"/>
              <a:t>1</a:t>
            </a:r>
            <a:r>
              <a:rPr lang="en-US" dirty="0"/>
              <a:t>)*</a:t>
            </a:r>
            <a:r>
              <a:rPr lang="en-US" dirty="0" smtClean="0"/>
              <a:t>Δi</a:t>
            </a:r>
            <a:r>
              <a:rPr lang="en-US" baseline="-25000" dirty="0" smtClean="0"/>
              <a:t>2</a:t>
            </a:r>
            <a:r>
              <a:rPr lang="en-US" dirty="0" smtClean="0"/>
              <a:t> </a:t>
            </a:r>
            <a:r>
              <a:rPr lang="en-US" dirty="0"/>
              <a:t>= 0.5</a:t>
            </a:r>
            <a:endParaRPr lang="en-US" dirty="0" smtClean="0"/>
          </a:p>
          <a:p>
            <a:endParaRPr lang="en-US" dirty="0" smtClean="0"/>
          </a:p>
        </p:txBody>
      </p:sp>
    </p:spTree>
    <p:extLst>
      <p:ext uri="{BB962C8B-B14F-4D97-AF65-F5344CB8AC3E}">
        <p14:creationId xmlns:p14="http://schemas.microsoft.com/office/powerpoint/2010/main" val="1477664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Integrated Gradients: Another reference-based approach</a:t>
            </a:r>
            <a:endParaRPr lang="en-US" dirty="0"/>
          </a:p>
        </p:txBody>
      </p:sp>
      <p:sp>
        <p:nvSpPr>
          <p:cNvPr id="3" name="Content Placeholder 2"/>
          <p:cNvSpPr>
            <a:spLocks noGrp="1"/>
          </p:cNvSpPr>
          <p:nvPr>
            <p:ph idx="1"/>
          </p:nvPr>
        </p:nvSpPr>
        <p:spPr>
          <a:xfrm>
            <a:off x="457200" y="1352551"/>
            <a:ext cx="8229600" cy="3394472"/>
          </a:xfrm>
        </p:spPr>
        <p:txBody>
          <a:bodyPr>
            <a:normAutofit fontScale="92500" lnSpcReduction="20000"/>
          </a:bodyPr>
          <a:lstStyle/>
          <a:p>
            <a:r>
              <a:rPr lang="en-US" dirty="0" err="1" smtClean="0"/>
              <a:t>Sundararajan</a:t>
            </a:r>
            <a:r>
              <a:rPr lang="en-US" dirty="0" smtClean="0"/>
              <a:t> et al.</a:t>
            </a:r>
          </a:p>
          <a:p>
            <a:r>
              <a:rPr lang="en-US" dirty="0" smtClean="0"/>
              <a:t>Pros:</a:t>
            </a:r>
          </a:p>
          <a:p>
            <a:pPr lvl="1"/>
            <a:r>
              <a:rPr lang="en-US" dirty="0" smtClean="0"/>
              <a:t>completely black-box</a:t>
            </a:r>
          </a:p>
          <a:p>
            <a:pPr lvl="1"/>
            <a:r>
              <a:rPr lang="en-US" dirty="0" smtClean="0"/>
              <a:t>functionally equivalent networks guaranteed to give the same result</a:t>
            </a:r>
          </a:p>
          <a:p>
            <a:r>
              <a:rPr lang="en-US" dirty="0" smtClean="0"/>
              <a:t>Cons:</a:t>
            </a:r>
          </a:p>
          <a:p>
            <a:pPr lvl="1"/>
            <a:r>
              <a:rPr lang="en-US" dirty="0" smtClean="0"/>
              <a:t>Repeated gradient calc. adds computational overhead</a:t>
            </a:r>
          </a:p>
          <a:p>
            <a:pPr lvl="1"/>
            <a:r>
              <a:rPr lang="en-US" dirty="0" smtClean="0"/>
              <a:t>Doesn’t always give an intuitive answer</a:t>
            </a:r>
            <a:r>
              <a:rPr lang="is-IS" dirty="0" smtClean="0"/>
              <a:t>…</a:t>
            </a:r>
            <a:endParaRPr lang="en-US" dirty="0"/>
          </a:p>
        </p:txBody>
      </p:sp>
      <p:sp>
        <p:nvSpPr>
          <p:cNvPr id="4" name="TextBox 3"/>
          <p:cNvSpPr txBox="1"/>
          <p:nvPr/>
        </p:nvSpPr>
        <p:spPr>
          <a:xfrm>
            <a:off x="8663642" y="4707236"/>
            <a:ext cx="496650" cy="461665"/>
          </a:xfrm>
          <a:prstGeom prst="rect">
            <a:avLst/>
          </a:prstGeom>
          <a:noFill/>
        </p:spPr>
        <p:txBody>
          <a:bodyPr wrap="none" rtlCol="0">
            <a:spAutoFit/>
          </a:bodyPr>
          <a:lstStyle/>
          <a:p>
            <a:r>
              <a:rPr lang="en-US" sz="2400" b="1" dirty="0" smtClean="0"/>
              <a:t>10</a:t>
            </a:r>
            <a:endParaRPr lang="en-US" sz="2400" b="1" dirty="0"/>
          </a:p>
        </p:txBody>
      </p:sp>
    </p:spTree>
    <p:extLst>
      <p:ext uri="{BB962C8B-B14F-4D97-AF65-F5344CB8AC3E}">
        <p14:creationId xmlns:p14="http://schemas.microsoft.com/office/powerpoint/2010/main" val="3312225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76196" y="964046"/>
            <a:ext cx="685808" cy="625928"/>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i</a:t>
            </a:r>
            <a:r>
              <a:rPr lang="en-US" sz="2000" b="1" baseline="-25000" dirty="0" smtClean="0"/>
              <a:t>1</a:t>
            </a:r>
            <a:endParaRPr lang="en-US" sz="2000" b="1" dirty="0"/>
          </a:p>
        </p:txBody>
      </p:sp>
      <p:sp>
        <p:nvSpPr>
          <p:cNvPr id="5" name="Oval 4"/>
          <p:cNvSpPr/>
          <p:nvPr/>
        </p:nvSpPr>
        <p:spPr>
          <a:xfrm>
            <a:off x="76196" y="1985488"/>
            <a:ext cx="685808" cy="625928"/>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i</a:t>
            </a:r>
            <a:r>
              <a:rPr lang="en-US" sz="2000" b="1" baseline="-25000" dirty="0"/>
              <a:t>2</a:t>
            </a:r>
            <a:endParaRPr lang="en-US" sz="2000" b="1" dirty="0"/>
          </a:p>
        </p:txBody>
      </p:sp>
      <p:cxnSp>
        <p:nvCxnSpPr>
          <p:cNvPr id="7" name="Straight Connector 6"/>
          <p:cNvCxnSpPr>
            <a:stCxn id="15" idx="2"/>
            <a:endCxn id="4" idx="6"/>
          </p:cNvCxnSpPr>
          <p:nvPr/>
        </p:nvCxnSpPr>
        <p:spPr>
          <a:xfrm flipH="1" flipV="1">
            <a:off x="762004" y="1277010"/>
            <a:ext cx="1104145" cy="59240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15" idx="2"/>
            <a:endCxn id="5" idx="6"/>
          </p:cNvCxnSpPr>
          <p:nvPr/>
        </p:nvCxnSpPr>
        <p:spPr>
          <a:xfrm flipH="1">
            <a:off x="762004" y="1869418"/>
            <a:ext cx="1104145" cy="429034"/>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866149" y="1457619"/>
            <a:ext cx="2782051" cy="82359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b="1" dirty="0" smtClean="0"/>
              <a:t>h = </a:t>
            </a:r>
            <a:r>
              <a:rPr lang="en-US" sz="2000" b="1" dirty="0" err="1" smtClean="0"/>
              <a:t>ReLU</a:t>
            </a:r>
            <a:r>
              <a:rPr lang="en-US" sz="2000" b="1" dirty="0" smtClean="0"/>
              <a:t>(i</a:t>
            </a:r>
            <a:r>
              <a:rPr lang="en-US" sz="2000" b="1" baseline="-25000" dirty="0" smtClean="0"/>
              <a:t>1</a:t>
            </a:r>
            <a:r>
              <a:rPr lang="en-US" sz="2000" b="1" dirty="0" smtClean="0"/>
              <a:t> – i</a:t>
            </a:r>
            <a:r>
              <a:rPr lang="en-US" sz="2000" b="1" baseline="-25000" dirty="0" smtClean="0"/>
              <a:t>2</a:t>
            </a:r>
            <a:r>
              <a:rPr lang="en-US" sz="2000" b="1" dirty="0" smtClean="0"/>
              <a:t>)</a:t>
            </a:r>
          </a:p>
          <a:p>
            <a:r>
              <a:rPr lang="en-US" sz="2000" b="1" dirty="0"/>
              <a:t> </a:t>
            </a:r>
            <a:r>
              <a:rPr lang="en-US" sz="2000" b="1" dirty="0" smtClean="0"/>
              <a:t>  = max(0, i</a:t>
            </a:r>
            <a:r>
              <a:rPr lang="en-US" sz="2000" b="1" baseline="-25000" dirty="0" smtClean="0"/>
              <a:t>1</a:t>
            </a:r>
            <a:r>
              <a:rPr lang="en-US" sz="2000" b="1" dirty="0" smtClean="0"/>
              <a:t>-i</a:t>
            </a:r>
            <a:r>
              <a:rPr lang="en-US" sz="2000" b="1" baseline="-25000" dirty="0" smtClean="0"/>
              <a:t>2</a:t>
            </a:r>
            <a:r>
              <a:rPr lang="en-US" sz="2000" b="1" dirty="0" smtClean="0"/>
              <a:t>)</a:t>
            </a:r>
            <a:endParaRPr lang="en-US" sz="2000" b="1" baseline="-25000" dirty="0"/>
          </a:p>
        </p:txBody>
      </p:sp>
      <p:sp>
        <p:nvSpPr>
          <p:cNvPr id="19" name="Oval 18"/>
          <p:cNvSpPr/>
          <p:nvPr/>
        </p:nvSpPr>
        <p:spPr>
          <a:xfrm>
            <a:off x="5689600" y="668036"/>
            <a:ext cx="3403600" cy="1338563"/>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b="1" dirty="0" smtClean="0"/>
              <a:t>y = i</a:t>
            </a:r>
            <a:r>
              <a:rPr lang="en-US" sz="2000" b="1" baseline="-25000" dirty="0" smtClean="0"/>
              <a:t>1</a:t>
            </a:r>
            <a:r>
              <a:rPr lang="en-US" sz="2000" b="1" dirty="0" smtClean="0"/>
              <a:t> – h</a:t>
            </a:r>
            <a:endParaRPr lang="en-US" sz="2000" b="1" baseline="-25000" dirty="0" smtClean="0"/>
          </a:p>
          <a:p>
            <a:r>
              <a:rPr lang="en-US" sz="2000" b="1" dirty="0"/>
              <a:t> </a:t>
            </a:r>
            <a:r>
              <a:rPr lang="en-US" sz="2000" b="1" dirty="0" smtClean="0"/>
              <a:t>  = i</a:t>
            </a:r>
            <a:r>
              <a:rPr lang="en-US" sz="2000" b="1" baseline="-25000" dirty="0" smtClean="0"/>
              <a:t>1</a:t>
            </a:r>
            <a:r>
              <a:rPr lang="en-US" sz="2000" b="1" dirty="0" smtClean="0"/>
              <a:t> </a:t>
            </a:r>
            <a:r>
              <a:rPr lang="en-US" sz="2000" b="1" dirty="0"/>
              <a:t>–</a:t>
            </a:r>
            <a:r>
              <a:rPr lang="en-US" sz="2000" b="1" dirty="0" smtClean="0"/>
              <a:t> max(0, i</a:t>
            </a:r>
            <a:r>
              <a:rPr lang="en-US" sz="2000" b="1" baseline="-25000" dirty="0" smtClean="0"/>
              <a:t>1</a:t>
            </a:r>
            <a:r>
              <a:rPr lang="en-US" sz="2000" b="1" dirty="0" smtClean="0"/>
              <a:t> – i</a:t>
            </a:r>
            <a:r>
              <a:rPr lang="en-US" sz="2000" b="1" baseline="-25000" dirty="0" smtClean="0"/>
              <a:t>2</a:t>
            </a:r>
            <a:r>
              <a:rPr lang="en-US" sz="2000" b="1" dirty="0" smtClean="0"/>
              <a:t>)</a:t>
            </a:r>
            <a:endParaRPr lang="en-US" sz="2000" b="1" dirty="0"/>
          </a:p>
          <a:p>
            <a:r>
              <a:rPr lang="en-US" sz="2000" b="1" dirty="0" smtClean="0"/>
              <a:t>y = min(i</a:t>
            </a:r>
            <a:r>
              <a:rPr lang="en-US" sz="2000" b="1" baseline="-25000" dirty="0" smtClean="0"/>
              <a:t>1</a:t>
            </a:r>
            <a:r>
              <a:rPr lang="en-US" sz="2000" b="1" dirty="0"/>
              <a:t>,</a:t>
            </a:r>
            <a:r>
              <a:rPr lang="en-US" sz="2000" b="1" dirty="0" smtClean="0"/>
              <a:t> i</a:t>
            </a:r>
            <a:r>
              <a:rPr lang="en-US" sz="2000" b="1" baseline="-25000" dirty="0" smtClean="0"/>
              <a:t>2</a:t>
            </a:r>
            <a:r>
              <a:rPr lang="en-US" sz="2000" b="1" dirty="0" smtClean="0"/>
              <a:t>)</a:t>
            </a:r>
          </a:p>
          <a:p>
            <a:endParaRPr lang="en-US" sz="2000" b="1" baseline="-25000" dirty="0" smtClean="0"/>
          </a:p>
        </p:txBody>
      </p:sp>
      <p:cxnSp>
        <p:nvCxnSpPr>
          <p:cNvPr id="20" name="Straight Connector 19"/>
          <p:cNvCxnSpPr>
            <a:stCxn id="15" idx="6"/>
            <a:endCxn id="19" idx="2"/>
          </p:cNvCxnSpPr>
          <p:nvPr/>
        </p:nvCxnSpPr>
        <p:spPr>
          <a:xfrm flipV="1">
            <a:off x="4648200" y="1337318"/>
            <a:ext cx="1041400" cy="5321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4" idx="6"/>
            <a:endCxn id="19" idx="2"/>
          </p:cNvCxnSpPr>
          <p:nvPr/>
        </p:nvCxnSpPr>
        <p:spPr>
          <a:xfrm>
            <a:off x="762004" y="1277010"/>
            <a:ext cx="4927596" cy="6030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3" name="TextBox 102"/>
          <p:cNvSpPr txBox="1"/>
          <p:nvPr/>
        </p:nvSpPr>
        <p:spPr>
          <a:xfrm>
            <a:off x="152400" y="13774"/>
            <a:ext cx="8991600" cy="646331"/>
          </a:xfrm>
          <a:prstGeom prst="rect">
            <a:avLst/>
          </a:prstGeom>
          <a:noFill/>
        </p:spPr>
        <p:txBody>
          <a:bodyPr wrap="square" rtlCol="0">
            <a:spAutoFit/>
          </a:bodyPr>
          <a:lstStyle/>
          <a:p>
            <a:pPr algn="ctr"/>
            <a:r>
              <a:rPr lang="en-US" sz="3600" dirty="0" smtClean="0"/>
              <a:t>Failure-case: </a:t>
            </a:r>
            <a:r>
              <a:rPr lang="en-US" sz="3500" dirty="0" smtClean="0"/>
              <a:t>“min” (AND) relation</a:t>
            </a:r>
            <a:endParaRPr lang="en-US" sz="3500" dirty="0"/>
          </a:p>
        </p:txBody>
      </p:sp>
      <p:graphicFrame>
        <p:nvGraphicFramePr>
          <p:cNvPr id="114" name="Table 113"/>
          <p:cNvGraphicFramePr>
            <a:graphicFrameLocks noGrp="1"/>
          </p:cNvGraphicFramePr>
          <p:nvPr>
            <p:extLst>
              <p:ext uri="{D42A27DB-BD31-4B8C-83A1-F6EECF244321}">
                <p14:modId xmlns:p14="http://schemas.microsoft.com/office/powerpoint/2010/main" val="2577947478"/>
              </p:ext>
            </p:extLst>
          </p:nvPr>
        </p:nvGraphicFramePr>
        <p:xfrm>
          <a:off x="5689600" y="2116116"/>
          <a:ext cx="3403600" cy="1085847"/>
        </p:xfrm>
        <a:graphic>
          <a:graphicData uri="http://schemas.openxmlformats.org/drawingml/2006/table">
            <a:tbl>
              <a:tblPr firstRow="1" bandRow="1">
                <a:tableStyleId>{5C22544A-7EE6-4342-B048-85BDC9FD1C3A}</a:tableStyleId>
              </a:tblPr>
              <a:tblGrid>
                <a:gridCol w="1701800"/>
                <a:gridCol w="1701800"/>
              </a:tblGrid>
              <a:tr h="361949">
                <a:tc>
                  <a:txBody>
                    <a:bodyPr/>
                    <a:lstStyle/>
                    <a:p>
                      <a:pPr algn="ctr"/>
                      <a:r>
                        <a:rPr lang="en-US" sz="1900" dirty="0" smtClean="0"/>
                        <a:t>i</a:t>
                      </a:r>
                      <a:r>
                        <a:rPr lang="en-US" sz="1900" baseline="-25000" dirty="0" smtClean="0"/>
                        <a:t>1</a:t>
                      </a:r>
                      <a:r>
                        <a:rPr lang="en-US" sz="1900" baseline="0" dirty="0" smtClean="0"/>
                        <a:t>, i</a:t>
                      </a:r>
                      <a:r>
                        <a:rPr lang="en-US" sz="1900" baseline="-25000" dirty="0" smtClean="0"/>
                        <a:t>2</a:t>
                      </a:r>
                      <a:endParaRPr lang="en-US" sz="1900" baseline="-25000" dirty="0"/>
                    </a:p>
                  </a:txBody>
                  <a:tcPr marT="34290" marB="34290"/>
                </a:tc>
                <a:tc>
                  <a:txBody>
                    <a:bodyPr/>
                    <a:lstStyle/>
                    <a:p>
                      <a:pPr algn="ctr"/>
                      <a:r>
                        <a:rPr lang="en-US" sz="1900" dirty="0" smtClean="0"/>
                        <a:t>y</a:t>
                      </a:r>
                      <a:endParaRPr lang="en-US" sz="1900" dirty="0"/>
                    </a:p>
                  </a:txBody>
                  <a:tcPr marT="34290" marB="34290"/>
                </a:tc>
              </a:tr>
              <a:tr h="36194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900" dirty="0" smtClean="0"/>
                        <a:t>i</a:t>
                      </a:r>
                      <a:r>
                        <a:rPr lang="en-US" sz="1900" baseline="-25000" dirty="0" smtClean="0"/>
                        <a:t>2</a:t>
                      </a:r>
                      <a:r>
                        <a:rPr lang="en-US" sz="1900" dirty="0" smtClean="0"/>
                        <a:t> &lt; </a:t>
                      </a:r>
                      <a:r>
                        <a:rPr lang="en-US" sz="1900" baseline="0" dirty="0" smtClean="0"/>
                        <a:t>i</a:t>
                      </a:r>
                      <a:r>
                        <a:rPr lang="en-US" sz="1900" baseline="-25000" dirty="0" smtClean="0"/>
                        <a:t>1</a:t>
                      </a:r>
                      <a:endParaRPr lang="en-US" sz="1900" dirty="0" smtClean="0"/>
                    </a:p>
                  </a:txBody>
                  <a:tcPr marT="34290" marB="34290"/>
                </a:tc>
                <a:tc>
                  <a:txBody>
                    <a:bodyPr/>
                    <a:lstStyle/>
                    <a:p>
                      <a:pPr algn="ctr"/>
                      <a:r>
                        <a:rPr lang="en-US" sz="1900" baseline="0" dirty="0" smtClean="0"/>
                        <a:t>i</a:t>
                      </a:r>
                      <a:r>
                        <a:rPr lang="en-US" sz="1900" baseline="-25000" dirty="0" smtClean="0"/>
                        <a:t>1</a:t>
                      </a:r>
                      <a:r>
                        <a:rPr lang="en-US" sz="1900" baseline="0" dirty="0" smtClean="0"/>
                        <a:t> – (i</a:t>
                      </a:r>
                      <a:r>
                        <a:rPr lang="en-US" sz="1900" baseline="-25000" dirty="0" smtClean="0"/>
                        <a:t>1</a:t>
                      </a:r>
                      <a:r>
                        <a:rPr lang="en-US" sz="1900" baseline="0" dirty="0" smtClean="0"/>
                        <a:t>-</a:t>
                      </a:r>
                      <a:r>
                        <a:rPr lang="en-US" sz="1900" dirty="0" smtClean="0"/>
                        <a:t>i</a:t>
                      </a:r>
                      <a:r>
                        <a:rPr lang="en-US" sz="1900" baseline="-25000" dirty="0" smtClean="0"/>
                        <a:t>2</a:t>
                      </a:r>
                      <a:r>
                        <a:rPr lang="en-US" sz="1900" baseline="0" dirty="0" smtClean="0"/>
                        <a:t>) = </a:t>
                      </a:r>
                      <a:r>
                        <a:rPr lang="en-US" sz="1900" dirty="0" smtClean="0"/>
                        <a:t>i</a:t>
                      </a:r>
                      <a:r>
                        <a:rPr lang="en-US" sz="1900" baseline="-25000" dirty="0" smtClean="0"/>
                        <a:t>2</a:t>
                      </a:r>
                      <a:endParaRPr lang="en-US" sz="1900" dirty="0"/>
                    </a:p>
                  </a:txBody>
                  <a:tcPr marT="34290" marB="34290"/>
                </a:tc>
              </a:tr>
              <a:tr h="36194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900" dirty="0" smtClean="0"/>
                        <a:t>i</a:t>
                      </a:r>
                      <a:r>
                        <a:rPr lang="en-US" sz="1900" baseline="-25000" dirty="0" smtClean="0"/>
                        <a:t>2</a:t>
                      </a:r>
                      <a:r>
                        <a:rPr lang="en-US" sz="1900" dirty="0" smtClean="0"/>
                        <a:t> &gt; </a:t>
                      </a:r>
                      <a:r>
                        <a:rPr lang="en-US" sz="1900" baseline="0" dirty="0" smtClean="0"/>
                        <a:t>i</a:t>
                      </a:r>
                      <a:r>
                        <a:rPr lang="en-US" sz="1900" baseline="-25000" dirty="0" smtClean="0"/>
                        <a:t>1</a:t>
                      </a:r>
                      <a:endParaRPr lang="en-US" sz="1900" dirty="0" smtClean="0"/>
                    </a:p>
                  </a:txBody>
                  <a:tcPr marT="34290" marB="3429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900" dirty="0" smtClean="0"/>
                        <a:t>i</a:t>
                      </a:r>
                      <a:r>
                        <a:rPr lang="en-US" sz="1900" baseline="-25000" dirty="0" smtClean="0"/>
                        <a:t>1</a:t>
                      </a:r>
                      <a:r>
                        <a:rPr lang="en-US" sz="1900" baseline="0" dirty="0" smtClean="0"/>
                        <a:t> – 0</a:t>
                      </a:r>
                      <a:r>
                        <a:rPr lang="en-US" sz="1900" baseline="-25000" dirty="0" smtClean="0"/>
                        <a:t> </a:t>
                      </a:r>
                      <a:r>
                        <a:rPr lang="en-US" sz="1900" baseline="0" dirty="0" smtClean="0"/>
                        <a:t>= </a:t>
                      </a:r>
                      <a:r>
                        <a:rPr lang="en-US" sz="1900" dirty="0" smtClean="0"/>
                        <a:t>i</a:t>
                      </a:r>
                      <a:r>
                        <a:rPr lang="en-US" sz="1900" baseline="-25000" dirty="0" smtClean="0"/>
                        <a:t>1</a:t>
                      </a:r>
                      <a:endParaRPr lang="en-US" sz="1900" dirty="0" smtClean="0"/>
                    </a:p>
                  </a:txBody>
                  <a:tcPr marT="34290" marB="34290"/>
                </a:tc>
              </a:tr>
            </a:tbl>
          </a:graphicData>
        </a:graphic>
      </p:graphicFrame>
      <p:sp>
        <p:nvSpPr>
          <p:cNvPr id="115" name="TextBox 114"/>
          <p:cNvSpPr txBox="1"/>
          <p:nvPr/>
        </p:nvSpPr>
        <p:spPr>
          <a:xfrm>
            <a:off x="449944" y="3196847"/>
            <a:ext cx="7327647" cy="523220"/>
          </a:xfrm>
          <a:prstGeom prst="rect">
            <a:avLst/>
          </a:prstGeom>
          <a:noFill/>
        </p:spPr>
        <p:txBody>
          <a:bodyPr wrap="none" rtlCol="0">
            <a:spAutoFit/>
          </a:bodyPr>
          <a:lstStyle/>
          <a:p>
            <a:r>
              <a:rPr lang="en-US" sz="2800" b="1" dirty="0" smtClean="0"/>
              <a:t>G</a:t>
            </a:r>
            <a:r>
              <a:rPr lang="en-US" sz="2800" b="1" dirty="0" smtClean="0">
                <a:sym typeface="Wingdings"/>
              </a:rPr>
              <a:t>radient=0 for either i</a:t>
            </a:r>
            <a:r>
              <a:rPr lang="en-US" sz="2800" b="1" baseline="-25000" dirty="0" smtClean="0">
                <a:sym typeface="Wingdings"/>
              </a:rPr>
              <a:t>1</a:t>
            </a:r>
            <a:r>
              <a:rPr lang="en-US" sz="2800" b="1" dirty="0" smtClean="0">
                <a:sym typeface="Wingdings"/>
              </a:rPr>
              <a:t> or i</a:t>
            </a:r>
            <a:r>
              <a:rPr lang="en-US" sz="2800" b="1" baseline="-25000" dirty="0" smtClean="0">
                <a:sym typeface="Wingdings"/>
              </a:rPr>
              <a:t>2</a:t>
            </a:r>
            <a:r>
              <a:rPr lang="en-US" sz="2800" b="1" dirty="0" smtClean="0">
                <a:sym typeface="Wingdings"/>
              </a:rPr>
              <a:t>, whichever is larger</a:t>
            </a:r>
            <a:endParaRPr lang="en-US" sz="2800" b="1" dirty="0"/>
          </a:p>
        </p:txBody>
      </p:sp>
      <p:sp>
        <p:nvSpPr>
          <p:cNvPr id="117" name="TextBox 116"/>
          <p:cNvSpPr txBox="1"/>
          <p:nvPr/>
        </p:nvSpPr>
        <p:spPr>
          <a:xfrm>
            <a:off x="500744" y="3711374"/>
            <a:ext cx="8267132" cy="523220"/>
          </a:xfrm>
          <a:prstGeom prst="rect">
            <a:avLst/>
          </a:prstGeom>
          <a:noFill/>
        </p:spPr>
        <p:txBody>
          <a:bodyPr wrap="none" rtlCol="0">
            <a:spAutoFit/>
          </a:bodyPr>
          <a:lstStyle/>
          <a:p>
            <a:r>
              <a:rPr lang="en-US" sz="2800" dirty="0" smtClean="0"/>
              <a:t>This is true even when interpolating from (0,0) to (i</a:t>
            </a:r>
            <a:r>
              <a:rPr lang="en-US" sz="2800" baseline="-25000" dirty="0" smtClean="0"/>
              <a:t>1</a:t>
            </a:r>
            <a:r>
              <a:rPr lang="en-US" sz="2800" dirty="0" smtClean="0"/>
              <a:t>,i</a:t>
            </a:r>
            <a:r>
              <a:rPr lang="en-US" sz="2800" baseline="-25000" dirty="0" smtClean="0"/>
              <a:t>2</a:t>
            </a:r>
            <a:r>
              <a:rPr lang="en-US" sz="2800" dirty="0" smtClean="0"/>
              <a:t>)!</a:t>
            </a:r>
            <a:endParaRPr lang="en-US" sz="2800" baseline="-25000" dirty="0"/>
          </a:p>
        </p:txBody>
      </p:sp>
      <p:sp>
        <p:nvSpPr>
          <p:cNvPr id="118" name="TextBox 117"/>
          <p:cNvSpPr txBox="1"/>
          <p:nvPr/>
        </p:nvSpPr>
        <p:spPr>
          <a:xfrm>
            <a:off x="8663642" y="4707236"/>
            <a:ext cx="496650" cy="461665"/>
          </a:xfrm>
          <a:prstGeom prst="rect">
            <a:avLst/>
          </a:prstGeom>
          <a:noFill/>
        </p:spPr>
        <p:txBody>
          <a:bodyPr wrap="none" rtlCol="0">
            <a:spAutoFit/>
          </a:bodyPr>
          <a:lstStyle/>
          <a:p>
            <a:r>
              <a:rPr lang="en-US" sz="2400" b="1" dirty="0" smtClean="0"/>
              <a:t>11</a:t>
            </a:r>
            <a:endParaRPr lang="en-US" sz="2400" b="1" dirty="0"/>
          </a:p>
        </p:txBody>
      </p:sp>
    </p:spTree>
    <p:extLst>
      <p:ext uri="{BB962C8B-B14F-4D97-AF65-F5344CB8AC3E}">
        <p14:creationId xmlns:p14="http://schemas.microsoft.com/office/powerpoint/2010/main" val="4476303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2154"/>
            <a:ext cx="9144000" cy="857250"/>
          </a:xfrm>
        </p:spPr>
        <p:txBody>
          <a:bodyPr>
            <a:noAutofit/>
          </a:bodyPr>
          <a:lstStyle/>
          <a:p>
            <a:r>
              <a:rPr lang="en-US" sz="3600" dirty="0" smtClean="0"/>
              <a:t>The DeepLIFT solution: consider different orders for adding positive and negative terms</a:t>
            </a:r>
            <a:endParaRPr lang="en-US" sz="3600" dirty="0"/>
          </a:p>
        </p:txBody>
      </p:sp>
      <p:sp>
        <p:nvSpPr>
          <p:cNvPr id="21" name="TextBox 20"/>
          <p:cNvSpPr txBox="1"/>
          <p:nvPr/>
        </p:nvSpPr>
        <p:spPr>
          <a:xfrm>
            <a:off x="509519" y="1397670"/>
            <a:ext cx="2733546" cy="461665"/>
          </a:xfrm>
          <a:prstGeom prst="rect">
            <a:avLst/>
          </a:prstGeom>
          <a:noFill/>
        </p:spPr>
        <p:txBody>
          <a:bodyPr wrap="square" rtlCol="0">
            <a:spAutoFit/>
          </a:bodyPr>
          <a:lstStyle/>
          <a:p>
            <a:r>
              <a:rPr lang="en-US" sz="2400" b="1" dirty="0" smtClean="0"/>
              <a:t>y = </a:t>
            </a:r>
            <a:r>
              <a:rPr lang="en-US" sz="2400" b="1" dirty="0" smtClean="0">
                <a:solidFill>
                  <a:srgbClr val="008000"/>
                </a:solidFill>
              </a:rPr>
              <a:t>i</a:t>
            </a:r>
            <a:r>
              <a:rPr lang="en-US" sz="2400" b="1" baseline="-25000" dirty="0" smtClean="0">
                <a:solidFill>
                  <a:srgbClr val="008000"/>
                </a:solidFill>
              </a:rPr>
              <a:t>1</a:t>
            </a:r>
            <a:r>
              <a:rPr lang="en-US" sz="2400" b="1" dirty="0" smtClean="0"/>
              <a:t> – </a:t>
            </a:r>
            <a:r>
              <a:rPr lang="en-US" sz="2400" b="1" dirty="0" err="1" smtClean="0"/>
              <a:t>ReLU</a:t>
            </a:r>
            <a:r>
              <a:rPr lang="en-US" sz="2400" b="1" dirty="0" smtClean="0"/>
              <a:t>(</a:t>
            </a:r>
            <a:r>
              <a:rPr lang="en-US" sz="2400" b="1" dirty="0" smtClean="0">
                <a:solidFill>
                  <a:srgbClr val="008000"/>
                </a:solidFill>
              </a:rPr>
              <a:t>i</a:t>
            </a:r>
            <a:r>
              <a:rPr lang="en-US" sz="2400" b="1" baseline="-25000" dirty="0" smtClean="0">
                <a:solidFill>
                  <a:srgbClr val="008000"/>
                </a:solidFill>
              </a:rPr>
              <a:t>1</a:t>
            </a:r>
            <a:r>
              <a:rPr lang="en-US" sz="2400" b="1" dirty="0" smtClean="0"/>
              <a:t> – </a:t>
            </a:r>
            <a:r>
              <a:rPr lang="en-US" sz="2400" b="1" dirty="0" smtClean="0">
                <a:solidFill>
                  <a:srgbClr val="FF0000"/>
                </a:solidFill>
              </a:rPr>
              <a:t>i</a:t>
            </a:r>
            <a:r>
              <a:rPr lang="en-US" sz="2400" b="1" baseline="-25000" dirty="0" smtClean="0">
                <a:solidFill>
                  <a:srgbClr val="FF0000"/>
                </a:solidFill>
              </a:rPr>
              <a:t>2</a:t>
            </a:r>
            <a:r>
              <a:rPr lang="en-US" sz="2400" b="1" dirty="0" smtClean="0"/>
              <a:t>)</a:t>
            </a:r>
          </a:p>
        </p:txBody>
      </p:sp>
      <p:sp>
        <p:nvSpPr>
          <p:cNvPr id="50" name="TextBox 49"/>
          <p:cNvSpPr txBox="1"/>
          <p:nvPr/>
        </p:nvSpPr>
        <p:spPr>
          <a:xfrm>
            <a:off x="522219" y="1067470"/>
            <a:ext cx="2093982" cy="461665"/>
          </a:xfrm>
          <a:prstGeom prst="rect">
            <a:avLst/>
          </a:prstGeom>
          <a:noFill/>
        </p:spPr>
        <p:txBody>
          <a:bodyPr wrap="square" rtlCol="0">
            <a:spAutoFit/>
          </a:bodyPr>
          <a:lstStyle/>
          <a:p>
            <a:r>
              <a:rPr lang="en-US" sz="2400" b="1" dirty="0" smtClean="0">
                <a:solidFill>
                  <a:srgbClr val="008000"/>
                </a:solidFill>
              </a:rPr>
              <a:t>i</a:t>
            </a:r>
            <a:r>
              <a:rPr lang="en-US" sz="2400" b="1" baseline="-25000" dirty="0" smtClean="0">
                <a:solidFill>
                  <a:srgbClr val="008000"/>
                </a:solidFill>
              </a:rPr>
              <a:t>1</a:t>
            </a:r>
            <a:r>
              <a:rPr lang="en-US" sz="2400" b="1" dirty="0" smtClean="0">
                <a:solidFill>
                  <a:srgbClr val="008000"/>
                </a:solidFill>
              </a:rPr>
              <a:t> = 10</a:t>
            </a:r>
            <a:r>
              <a:rPr lang="en-US" sz="2400" b="1" dirty="0" smtClean="0"/>
              <a:t>, </a:t>
            </a:r>
            <a:r>
              <a:rPr lang="en-US" sz="2400" b="1" dirty="0" smtClean="0">
                <a:solidFill>
                  <a:srgbClr val="FF0000"/>
                </a:solidFill>
              </a:rPr>
              <a:t>i</a:t>
            </a:r>
            <a:r>
              <a:rPr lang="en-US" sz="2400" b="1" baseline="-25000" dirty="0" smtClean="0">
                <a:solidFill>
                  <a:srgbClr val="FF0000"/>
                </a:solidFill>
              </a:rPr>
              <a:t>2</a:t>
            </a:r>
            <a:r>
              <a:rPr lang="en-US" sz="2400" b="1" dirty="0" smtClean="0">
                <a:solidFill>
                  <a:srgbClr val="FF0000"/>
                </a:solidFill>
              </a:rPr>
              <a:t> = 6</a:t>
            </a:r>
          </a:p>
        </p:txBody>
      </p:sp>
      <p:sp>
        <p:nvSpPr>
          <p:cNvPr id="4" name="Rectangle 3"/>
          <p:cNvSpPr/>
          <p:nvPr/>
        </p:nvSpPr>
        <p:spPr>
          <a:xfrm>
            <a:off x="3014915" y="1397154"/>
            <a:ext cx="2537023" cy="461665"/>
          </a:xfrm>
          <a:prstGeom prst="rect">
            <a:avLst/>
          </a:prstGeom>
        </p:spPr>
        <p:txBody>
          <a:bodyPr wrap="none">
            <a:spAutoFit/>
          </a:bodyPr>
          <a:lstStyle/>
          <a:p>
            <a:r>
              <a:rPr lang="en-US" sz="2400" b="1" dirty="0"/>
              <a:t>= </a:t>
            </a:r>
            <a:r>
              <a:rPr lang="en-US" sz="2400" b="1" dirty="0" smtClean="0">
                <a:solidFill>
                  <a:srgbClr val="008000"/>
                </a:solidFill>
              </a:rPr>
              <a:t>10</a:t>
            </a:r>
            <a:r>
              <a:rPr lang="en-US" sz="2400" b="1" dirty="0" smtClean="0"/>
              <a:t> </a:t>
            </a:r>
            <a:r>
              <a:rPr lang="en-US" sz="2400" b="1" dirty="0"/>
              <a:t>– </a:t>
            </a:r>
            <a:r>
              <a:rPr lang="en-US" sz="2400" b="1" dirty="0" err="1" smtClean="0"/>
              <a:t>ReLU</a:t>
            </a:r>
            <a:r>
              <a:rPr lang="en-US" sz="2400" b="1" dirty="0" smtClean="0"/>
              <a:t>(4) = 6</a:t>
            </a:r>
            <a:endParaRPr lang="en-US" sz="2400" dirty="0"/>
          </a:p>
        </p:txBody>
      </p:sp>
      <p:sp>
        <p:nvSpPr>
          <p:cNvPr id="5" name="Rectangle 4"/>
          <p:cNvSpPr/>
          <p:nvPr/>
        </p:nvSpPr>
        <p:spPr>
          <a:xfrm>
            <a:off x="5359179" y="1395968"/>
            <a:ext cx="2521243" cy="461665"/>
          </a:xfrm>
          <a:prstGeom prst="rect">
            <a:avLst/>
          </a:prstGeom>
        </p:spPr>
        <p:txBody>
          <a:bodyPr wrap="none">
            <a:spAutoFit/>
          </a:bodyPr>
          <a:lstStyle/>
          <a:p>
            <a:r>
              <a:rPr lang="en-US" sz="2400" b="1" dirty="0" smtClean="0">
                <a:sym typeface="Wingdings"/>
              </a:rPr>
              <a:t> min(</a:t>
            </a:r>
            <a:r>
              <a:rPr lang="en-US" sz="2400" b="1" dirty="0" smtClean="0">
                <a:solidFill>
                  <a:srgbClr val="008000"/>
                </a:solidFill>
              </a:rPr>
              <a:t>i</a:t>
            </a:r>
            <a:r>
              <a:rPr lang="en-US" sz="2400" b="1" baseline="-25000" dirty="0" smtClean="0">
                <a:solidFill>
                  <a:srgbClr val="008000"/>
                </a:solidFill>
              </a:rPr>
              <a:t>1</a:t>
            </a:r>
            <a:r>
              <a:rPr lang="en-US" sz="2400" b="1" dirty="0" smtClean="0">
                <a:solidFill>
                  <a:srgbClr val="008000"/>
                </a:solidFill>
              </a:rPr>
              <a:t>=10</a:t>
            </a:r>
            <a:r>
              <a:rPr lang="en-US" sz="2400" b="1" dirty="0" smtClean="0"/>
              <a:t>,</a:t>
            </a:r>
            <a:r>
              <a:rPr lang="en-US" sz="2400" b="1" dirty="0">
                <a:solidFill>
                  <a:srgbClr val="FF0000"/>
                </a:solidFill>
              </a:rPr>
              <a:t> </a:t>
            </a:r>
            <a:r>
              <a:rPr lang="en-US" sz="2400" b="1" dirty="0" smtClean="0">
                <a:solidFill>
                  <a:srgbClr val="FF0000"/>
                </a:solidFill>
              </a:rPr>
              <a:t>i</a:t>
            </a:r>
            <a:r>
              <a:rPr lang="en-US" sz="2400" b="1" baseline="-25000" dirty="0" smtClean="0">
                <a:solidFill>
                  <a:srgbClr val="FF0000"/>
                </a:solidFill>
              </a:rPr>
              <a:t>2</a:t>
            </a:r>
            <a:r>
              <a:rPr lang="en-US" sz="2400" b="1" dirty="0" smtClean="0">
                <a:solidFill>
                  <a:srgbClr val="FF0000"/>
                </a:solidFill>
              </a:rPr>
              <a:t>=6</a:t>
            </a:r>
            <a:r>
              <a:rPr lang="en-US" sz="2400" b="1" dirty="0"/>
              <a:t>)</a:t>
            </a:r>
            <a:endParaRPr lang="en-US" sz="2400" dirty="0"/>
          </a:p>
        </p:txBody>
      </p:sp>
      <p:sp>
        <p:nvSpPr>
          <p:cNvPr id="89" name="TextBox 88"/>
          <p:cNvSpPr txBox="1"/>
          <p:nvPr/>
        </p:nvSpPr>
        <p:spPr>
          <a:xfrm>
            <a:off x="8663642" y="4707236"/>
            <a:ext cx="496650" cy="461665"/>
          </a:xfrm>
          <a:prstGeom prst="rect">
            <a:avLst/>
          </a:prstGeom>
          <a:noFill/>
        </p:spPr>
        <p:txBody>
          <a:bodyPr wrap="none" rtlCol="0">
            <a:spAutoFit/>
          </a:bodyPr>
          <a:lstStyle/>
          <a:p>
            <a:r>
              <a:rPr lang="en-US" sz="2400" b="1" dirty="0" smtClean="0"/>
              <a:t>12</a:t>
            </a:r>
            <a:endParaRPr lang="en-US" sz="2400" b="1" dirty="0"/>
          </a:p>
        </p:txBody>
      </p:sp>
    </p:spTree>
    <p:extLst>
      <p:ext uri="{BB962C8B-B14F-4D97-AF65-F5344CB8AC3E}">
        <p14:creationId xmlns:p14="http://schemas.microsoft.com/office/powerpoint/2010/main" val="41123383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p:cNvSpPr txBox="1"/>
          <p:nvPr/>
        </p:nvSpPr>
        <p:spPr>
          <a:xfrm>
            <a:off x="121649" y="3785520"/>
            <a:ext cx="377026" cy="369332"/>
          </a:xfrm>
          <a:prstGeom prst="rect">
            <a:avLst/>
          </a:prstGeom>
          <a:noFill/>
        </p:spPr>
        <p:txBody>
          <a:bodyPr wrap="none" rtlCol="0">
            <a:spAutoFit/>
          </a:bodyPr>
          <a:lstStyle/>
          <a:p>
            <a:r>
              <a:rPr lang="en-US" b="1" dirty="0" smtClean="0">
                <a:solidFill>
                  <a:srgbClr val="FF0000"/>
                </a:solidFill>
              </a:rPr>
              <a:t>-</a:t>
            </a:r>
            <a:r>
              <a:rPr lang="en-US" b="1" dirty="0">
                <a:solidFill>
                  <a:srgbClr val="FF0000"/>
                </a:solidFill>
              </a:rPr>
              <a:t>6</a:t>
            </a:r>
          </a:p>
        </p:txBody>
      </p:sp>
      <p:sp>
        <p:nvSpPr>
          <p:cNvPr id="2" name="Title 1"/>
          <p:cNvSpPr>
            <a:spLocks noGrp="1"/>
          </p:cNvSpPr>
          <p:nvPr>
            <p:ph type="title"/>
          </p:nvPr>
        </p:nvSpPr>
        <p:spPr>
          <a:xfrm>
            <a:off x="0" y="82154"/>
            <a:ext cx="9144000" cy="857250"/>
          </a:xfrm>
        </p:spPr>
        <p:txBody>
          <a:bodyPr>
            <a:noAutofit/>
          </a:bodyPr>
          <a:lstStyle/>
          <a:p>
            <a:r>
              <a:rPr lang="en-US" sz="3600" dirty="0" smtClean="0"/>
              <a:t>The DeepLIFT solution: consider different orders for </a:t>
            </a:r>
            <a:r>
              <a:rPr lang="en-US" sz="3600" dirty="0"/>
              <a:t>adding positive </a:t>
            </a:r>
            <a:r>
              <a:rPr lang="en-US" sz="3600" dirty="0" smtClean="0"/>
              <a:t>and negative terms</a:t>
            </a:r>
            <a:endParaRPr lang="en-US" sz="3600" dirty="0"/>
          </a:p>
        </p:txBody>
      </p:sp>
      <p:sp>
        <p:nvSpPr>
          <p:cNvPr id="21" name="TextBox 20"/>
          <p:cNvSpPr txBox="1"/>
          <p:nvPr/>
        </p:nvSpPr>
        <p:spPr>
          <a:xfrm>
            <a:off x="509519" y="1397670"/>
            <a:ext cx="2733546" cy="461665"/>
          </a:xfrm>
          <a:prstGeom prst="rect">
            <a:avLst/>
          </a:prstGeom>
          <a:noFill/>
        </p:spPr>
        <p:txBody>
          <a:bodyPr wrap="square" rtlCol="0">
            <a:spAutoFit/>
          </a:bodyPr>
          <a:lstStyle/>
          <a:p>
            <a:r>
              <a:rPr lang="en-US" sz="2400" b="1" dirty="0">
                <a:solidFill>
                  <a:srgbClr val="A6A6A6"/>
                </a:solidFill>
              </a:rPr>
              <a:t>y = i</a:t>
            </a:r>
            <a:r>
              <a:rPr lang="en-US" sz="2400" b="1" baseline="-25000" dirty="0">
                <a:solidFill>
                  <a:srgbClr val="A6A6A6"/>
                </a:solidFill>
              </a:rPr>
              <a:t>1</a:t>
            </a:r>
            <a:r>
              <a:rPr lang="en-US" sz="2400" b="1" dirty="0">
                <a:solidFill>
                  <a:srgbClr val="A6A6A6"/>
                </a:solidFill>
              </a:rPr>
              <a:t> – </a:t>
            </a:r>
            <a:r>
              <a:rPr lang="en-US" sz="2400" b="1" dirty="0" err="1">
                <a:solidFill>
                  <a:srgbClr val="A6A6A6"/>
                </a:solidFill>
              </a:rPr>
              <a:t>ReLU</a:t>
            </a:r>
            <a:r>
              <a:rPr lang="en-US" sz="2400" b="1" dirty="0">
                <a:solidFill>
                  <a:srgbClr val="A6A6A6"/>
                </a:solidFill>
              </a:rPr>
              <a:t>(i</a:t>
            </a:r>
            <a:r>
              <a:rPr lang="en-US" sz="2400" b="1" baseline="-25000" dirty="0">
                <a:solidFill>
                  <a:srgbClr val="A6A6A6"/>
                </a:solidFill>
              </a:rPr>
              <a:t>1</a:t>
            </a:r>
            <a:r>
              <a:rPr lang="en-US" sz="2400" b="1" dirty="0">
                <a:solidFill>
                  <a:srgbClr val="A6A6A6"/>
                </a:solidFill>
              </a:rPr>
              <a:t> – i</a:t>
            </a:r>
            <a:r>
              <a:rPr lang="en-US" sz="2400" b="1" baseline="-25000" dirty="0">
                <a:solidFill>
                  <a:srgbClr val="A6A6A6"/>
                </a:solidFill>
              </a:rPr>
              <a:t>2</a:t>
            </a:r>
            <a:r>
              <a:rPr lang="en-US" sz="2400" b="1" dirty="0" smtClean="0">
                <a:solidFill>
                  <a:srgbClr val="A6A6A6"/>
                </a:solidFill>
              </a:rPr>
              <a:t>)</a:t>
            </a:r>
            <a:endParaRPr lang="en-US" sz="2400" b="1" dirty="0">
              <a:solidFill>
                <a:srgbClr val="A6A6A6"/>
              </a:solidFill>
            </a:endParaRPr>
          </a:p>
        </p:txBody>
      </p:sp>
      <p:sp>
        <p:nvSpPr>
          <p:cNvPr id="35" name="TextBox 34"/>
          <p:cNvSpPr txBox="1"/>
          <p:nvPr/>
        </p:nvSpPr>
        <p:spPr>
          <a:xfrm>
            <a:off x="12700" y="2711455"/>
            <a:ext cx="2861668" cy="646331"/>
          </a:xfrm>
          <a:prstGeom prst="rect">
            <a:avLst/>
          </a:prstGeom>
          <a:noFill/>
        </p:spPr>
        <p:txBody>
          <a:bodyPr wrap="none" rtlCol="0">
            <a:spAutoFit/>
          </a:bodyPr>
          <a:lstStyle/>
          <a:p>
            <a:r>
              <a:rPr lang="en-US" dirty="0" smtClean="0"/>
              <a:t>Standard breakdown:</a:t>
            </a:r>
          </a:p>
          <a:p>
            <a:r>
              <a:rPr lang="en-US" b="1" dirty="0"/>
              <a:t>4</a:t>
            </a:r>
            <a:r>
              <a:rPr lang="en-US" b="1" dirty="0" smtClean="0"/>
              <a:t> =</a:t>
            </a:r>
            <a:r>
              <a:rPr lang="en-US" b="1" dirty="0" smtClean="0">
                <a:solidFill>
                  <a:srgbClr val="008000"/>
                </a:solidFill>
              </a:rPr>
              <a:t> (10 from i</a:t>
            </a:r>
            <a:r>
              <a:rPr lang="en-US" b="1" baseline="-25000" dirty="0" smtClean="0">
                <a:solidFill>
                  <a:srgbClr val="008000"/>
                </a:solidFill>
              </a:rPr>
              <a:t>1</a:t>
            </a:r>
            <a:r>
              <a:rPr lang="en-US" b="1" dirty="0" smtClean="0">
                <a:solidFill>
                  <a:srgbClr val="008000"/>
                </a:solidFill>
              </a:rPr>
              <a:t>)</a:t>
            </a:r>
            <a:r>
              <a:rPr lang="en-US" b="1" dirty="0" smtClean="0"/>
              <a:t> + </a:t>
            </a:r>
            <a:r>
              <a:rPr lang="en-US" b="1" dirty="0" smtClean="0">
                <a:solidFill>
                  <a:srgbClr val="FF0000"/>
                </a:solidFill>
              </a:rPr>
              <a:t>(-</a:t>
            </a:r>
            <a:r>
              <a:rPr lang="en-US" b="1" dirty="0">
                <a:solidFill>
                  <a:srgbClr val="FF0000"/>
                </a:solidFill>
              </a:rPr>
              <a:t>6</a:t>
            </a:r>
            <a:r>
              <a:rPr lang="en-US" b="1" dirty="0" smtClean="0">
                <a:solidFill>
                  <a:srgbClr val="FF0000"/>
                </a:solidFill>
              </a:rPr>
              <a:t> from i</a:t>
            </a:r>
            <a:r>
              <a:rPr lang="en-US" b="1" baseline="-25000" dirty="0" smtClean="0">
                <a:solidFill>
                  <a:srgbClr val="FF0000"/>
                </a:solidFill>
              </a:rPr>
              <a:t>2</a:t>
            </a:r>
            <a:r>
              <a:rPr lang="en-US" b="1" dirty="0" smtClean="0">
                <a:solidFill>
                  <a:srgbClr val="FF0000"/>
                </a:solidFill>
              </a:rPr>
              <a:t>)</a:t>
            </a:r>
            <a:endParaRPr lang="en-US" b="1" baseline="-25000" dirty="0">
              <a:solidFill>
                <a:srgbClr val="FF0000"/>
              </a:solidFill>
            </a:endParaRPr>
          </a:p>
        </p:txBody>
      </p:sp>
      <p:grpSp>
        <p:nvGrpSpPr>
          <p:cNvPr id="36" name="Group 35"/>
          <p:cNvGrpSpPr/>
          <p:nvPr/>
        </p:nvGrpSpPr>
        <p:grpSpPr>
          <a:xfrm>
            <a:off x="190501" y="3606783"/>
            <a:ext cx="2455662" cy="893687"/>
            <a:chOff x="196877" y="2514600"/>
            <a:chExt cx="1758923" cy="952500"/>
          </a:xfrm>
        </p:grpSpPr>
        <p:grpSp>
          <p:nvGrpSpPr>
            <p:cNvPr id="37" name="Group 36"/>
            <p:cNvGrpSpPr/>
            <p:nvPr/>
          </p:nvGrpSpPr>
          <p:grpSpPr>
            <a:xfrm>
              <a:off x="203200" y="2514600"/>
              <a:ext cx="1752600" cy="952500"/>
              <a:chOff x="203200" y="2514600"/>
              <a:chExt cx="1752600" cy="952500"/>
            </a:xfrm>
          </p:grpSpPr>
          <p:cxnSp>
            <p:nvCxnSpPr>
              <p:cNvPr id="40" name="Straight Connector 39"/>
              <p:cNvCxnSpPr/>
              <p:nvPr/>
            </p:nvCxnSpPr>
            <p:spPr>
              <a:xfrm>
                <a:off x="850900" y="2514600"/>
                <a:ext cx="0" cy="952500"/>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203200" y="3441700"/>
                <a:ext cx="1752600" cy="12700"/>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cxnSp>
          <p:nvCxnSpPr>
            <p:cNvPr id="38" name="Straight Connector 37"/>
            <p:cNvCxnSpPr/>
            <p:nvPr/>
          </p:nvCxnSpPr>
          <p:spPr>
            <a:xfrm flipH="1">
              <a:off x="850900" y="2578100"/>
              <a:ext cx="1028700" cy="863600"/>
            </a:xfrm>
            <a:prstGeom prst="line">
              <a:avLst/>
            </a:prstGeom>
            <a:ln>
              <a:solidFill>
                <a:srgbClr val="3366FF"/>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196877" y="3429000"/>
              <a:ext cx="654023" cy="6051"/>
            </a:xfrm>
            <a:prstGeom prst="line">
              <a:avLst/>
            </a:prstGeom>
            <a:ln>
              <a:solidFill>
                <a:srgbClr val="3366FF"/>
              </a:solidFill>
            </a:ln>
            <a:effectLst/>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642596" y="3263613"/>
            <a:ext cx="1267369" cy="369332"/>
          </a:xfrm>
          <a:prstGeom prst="rect">
            <a:avLst/>
          </a:prstGeom>
          <a:noFill/>
        </p:spPr>
        <p:txBody>
          <a:bodyPr wrap="none" rtlCol="0">
            <a:spAutoFit/>
          </a:bodyPr>
          <a:lstStyle/>
          <a:p>
            <a:r>
              <a:rPr lang="en-US" b="1" dirty="0" err="1" smtClean="0"/>
              <a:t>ReLU</a:t>
            </a:r>
            <a:r>
              <a:rPr lang="en-US" b="1" dirty="0" smtClean="0"/>
              <a:t>(</a:t>
            </a:r>
            <a:r>
              <a:rPr lang="en-US" b="1" dirty="0" smtClean="0">
                <a:solidFill>
                  <a:srgbClr val="008000"/>
                </a:solidFill>
              </a:rPr>
              <a:t>i</a:t>
            </a:r>
            <a:r>
              <a:rPr lang="en-US" b="1" baseline="-25000" dirty="0" smtClean="0">
                <a:solidFill>
                  <a:srgbClr val="008000"/>
                </a:solidFill>
              </a:rPr>
              <a:t>1</a:t>
            </a:r>
            <a:r>
              <a:rPr lang="en-US" b="1" dirty="0" smtClean="0"/>
              <a:t> - </a:t>
            </a:r>
            <a:r>
              <a:rPr lang="en-US" b="1" dirty="0" smtClean="0">
                <a:solidFill>
                  <a:srgbClr val="FF0000"/>
                </a:solidFill>
              </a:rPr>
              <a:t>i</a:t>
            </a:r>
            <a:r>
              <a:rPr lang="en-US" b="1" baseline="-25000" dirty="0" smtClean="0">
                <a:solidFill>
                  <a:srgbClr val="FF0000"/>
                </a:solidFill>
              </a:rPr>
              <a:t>2</a:t>
            </a:r>
            <a:r>
              <a:rPr lang="en-US" b="1" dirty="0" smtClean="0"/>
              <a:t>)</a:t>
            </a:r>
            <a:endParaRPr lang="en-US" b="1" dirty="0"/>
          </a:p>
        </p:txBody>
      </p:sp>
      <p:sp>
        <p:nvSpPr>
          <p:cNvPr id="43" name="TextBox 42"/>
          <p:cNvSpPr txBox="1"/>
          <p:nvPr/>
        </p:nvSpPr>
        <p:spPr>
          <a:xfrm>
            <a:off x="2646164" y="4274069"/>
            <a:ext cx="633507" cy="369332"/>
          </a:xfrm>
          <a:prstGeom prst="rect">
            <a:avLst/>
          </a:prstGeom>
          <a:noFill/>
        </p:spPr>
        <p:txBody>
          <a:bodyPr wrap="none" rtlCol="0">
            <a:spAutoFit/>
          </a:bodyPr>
          <a:lstStyle/>
          <a:p>
            <a:r>
              <a:rPr lang="en-US" b="1" dirty="0" smtClean="0"/>
              <a:t>i</a:t>
            </a:r>
            <a:r>
              <a:rPr lang="en-US" b="1" baseline="-25000" dirty="0" smtClean="0"/>
              <a:t>1</a:t>
            </a:r>
            <a:r>
              <a:rPr lang="en-US" b="1" dirty="0" smtClean="0"/>
              <a:t> - i</a:t>
            </a:r>
            <a:r>
              <a:rPr lang="en-US" b="1" baseline="-25000" dirty="0" smtClean="0"/>
              <a:t>2</a:t>
            </a:r>
            <a:endParaRPr lang="en-US" b="1" dirty="0"/>
          </a:p>
        </p:txBody>
      </p:sp>
      <p:cxnSp>
        <p:nvCxnSpPr>
          <p:cNvPr id="44" name="Straight Arrow Connector 43"/>
          <p:cNvCxnSpPr/>
          <p:nvPr/>
        </p:nvCxnSpPr>
        <p:spPr>
          <a:xfrm flipV="1">
            <a:off x="1103593" y="4714955"/>
            <a:ext cx="1312070" cy="1191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1529131" y="4857945"/>
            <a:ext cx="851073" cy="1191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2344742" y="3761688"/>
            <a:ext cx="17731" cy="71495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1688707" y="4428975"/>
            <a:ext cx="671979" cy="369332"/>
          </a:xfrm>
          <a:prstGeom prst="rect">
            <a:avLst/>
          </a:prstGeom>
          <a:noFill/>
        </p:spPr>
        <p:txBody>
          <a:bodyPr wrap="none" rtlCol="0">
            <a:spAutoFit/>
          </a:bodyPr>
          <a:lstStyle/>
          <a:p>
            <a:r>
              <a:rPr lang="en-US" b="1" dirty="0" smtClean="0">
                <a:solidFill>
                  <a:srgbClr val="008000"/>
                </a:solidFill>
              </a:rPr>
              <a:t>i</a:t>
            </a:r>
            <a:r>
              <a:rPr lang="en-US" b="1" baseline="-25000" dirty="0" smtClean="0">
                <a:solidFill>
                  <a:srgbClr val="008000"/>
                </a:solidFill>
              </a:rPr>
              <a:t>1</a:t>
            </a:r>
            <a:r>
              <a:rPr lang="en-US" b="1" dirty="0" smtClean="0">
                <a:solidFill>
                  <a:srgbClr val="008000"/>
                </a:solidFill>
              </a:rPr>
              <a:t>=10</a:t>
            </a:r>
            <a:endParaRPr lang="en-US" b="1" dirty="0">
              <a:solidFill>
                <a:srgbClr val="008000"/>
              </a:solidFill>
            </a:endParaRPr>
          </a:p>
        </p:txBody>
      </p:sp>
      <p:sp>
        <p:nvSpPr>
          <p:cNvPr id="48" name="TextBox 47"/>
          <p:cNvSpPr txBox="1"/>
          <p:nvPr/>
        </p:nvSpPr>
        <p:spPr>
          <a:xfrm>
            <a:off x="1724168" y="4810281"/>
            <a:ext cx="551315" cy="369332"/>
          </a:xfrm>
          <a:prstGeom prst="rect">
            <a:avLst/>
          </a:prstGeom>
          <a:noFill/>
        </p:spPr>
        <p:txBody>
          <a:bodyPr wrap="none" rtlCol="0">
            <a:spAutoFit/>
          </a:bodyPr>
          <a:lstStyle/>
          <a:p>
            <a:r>
              <a:rPr lang="en-US" b="1" dirty="0">
                <a:solidFill>
                  <a:srgbClr val="FF0000"/>
                </a:solidFill>
              </a:rPr>
              <a:t>i</a:t>
            </a:r>
            <a:r>
              <a:rPr lang="en-US" b="1" baseline="-25000" dirty="0" smtClean="0">
                <a:solidFill>
                  <a:srgbClr val="FF0000"/>
                </a:solidFill>
              </a:rPr>
              <a:t>2</a:t>
            </a:r>
            <a:r>
              <a:rPr lang="en-US" b="1" dirty="0" smtClean="0">
                <a:solidFill>
                  <a:srgbClr val="FF0000"/>
                </a:solidFill>
              </a:rPr>
              <a:t>=6</a:t>
            </a:r>
            <a:endParaRPr lang="en-US" b="1" dirty="0">
              <a:solidFill>
                <a:srgbClr val="FF0000"/>
              </a:solidFill>
            </a:endParaRPr>
          </a:p>
        </p:txBody>
      </p:sp>
      <p:sp>
        <p:nvSpPr>
          <p:cNvPr id="49" name="TextBox 48"/>
          <p:cNvSpPr txBox="1"/>
          <p:nvPr/>
        </p:nvSpPr>
        <p:spPr>
          <a:xfrm>
            <a:off x="448298" y="3750710"/>
            <a:ext cx="533620" cy="369332"/>
          </a:xfrm>
          <a:prstGeom prst="rect">
            <a:avLst/>
          </a:prstGeom>
          <a:noFill/>
        </p:spPr>
        <p:txBody>
          <a:bodyPr wrap="none" rtlCol="0">
            <a:spAutoFit/>
          </a:bodyPr>
          <a:lstStyle/>
          <a:p>
            <a:r>
              <a:rPr lang="en-US" b="1" dirty="0" smtClean="0">
                <a:solidFill>
                  <a:srgbClr val="008000"/>
                </a:solidFill>
              </a:rPr>
              <a:t>+10</a:t>
            </a:r>
            <a:endParaRPr lang="en-US" b="1" dirty="0">
              <a:solidFill>
                <a:srgbClr val="008000"/>
              </a:solidFill>
            </a:endParaRPr>
          </a:p>
        </p:txBody>
      </p:sp>
      <p:cxnSp>
        <p:nvCxnSpPr>
          <p:cNvPr id="54" name="Straight Connector 53"/>
          <p:cNvCxnSpPr/>
          <p:nvPr/>
        </p:nvCxnSpPr>
        <p:spPr>
          <a:xfrm flipV="1">
            <a:off x="1549400" y="4214489"/>
            <a:ext cx="15192" cy="274961"/>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085863" y="3761688"/>
            <a:ext cx="1258878" cy="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139056" y="4226406"/>
            <a:ext cx="443267" cy="11916"/>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924634" y="3761689"/>
            <a:ext cx="0" cy="69111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479641" y="3763086"/>
            <a:ext cx="0" cy="47523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 name="Oval 2"/>
          <p:cNvSpPr/>
          <p:nvPr/>
        </p:nvSpPr>
        <p:spPr>
          <a:xfrm>
            <a:off x="3911380" y="1411040"/>
            <a:ext cx="1041620" cy="485105"/>
          </a:xfrm>
          <a:prstGeom prst="ellipse">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522219" y="1067470"/>
            <a:ext cx="2093982" cy="461665"/>
          </a:xfrm>
          <a:prstGeom prst="rect">
            <a:avLst/>
          </a:prstGeom>
          <a:noFill/>
        </p:spPr>
        <p:txBody>
          <a:bodyPr wrap="square" rtlCol="0">
            <a:spAutoFit/>
          </a:bodyPr>
          <a:lstStyle/>
          <a:p>
            <a:r>
              <a:rPr lang="en-US" sz="2400" b="1" dirty="0">
                <a:solidFill>
                  <a:srgbClr val="A6A6A6"/>
                </a:solidFill>
              </a:rPr>
              <a:t>i</a:t>
            </a:r>
            <a:r>
              <a:rPr lang="en-US" sz="2400" b="1" baseline="-25000" dirty="0">
                <a:solidFill>
                  <a:srgbClr val="A6A6A6"/>
                </a:solidFill>
              </a:rPr>
              <a:t>1</a:t>
            </a:r>
            <a:r>
              <a:rPr lang="en-US" sz="2400" b="1" dirty="0">
                <a:solidFill>
                  <a:srgbClr val="A6A6A6"/>
                </a:solidFill>
              </a:rPr>
              <a:t> = 10, i</a:t>
            </a:r>
            <a:r>
              <a:rPr lang="en-US" sz="2400" b="1" baseline="-25000" dirty="0">
                <a:solidFill>
                  <a:srgbClr val="A6A6A6"/>
                </a:solidFill>
              </a:rPr>
              <a:t>2</a:t>
            </a:r>
            <a:r>
              <a:rPr lang="en-US" sz="2400" b="1" dirty="0">
                <a:solidFill>
                  <a:srgbClr val="A6A6A6"/>
                </a:solidFill>
              </a:rPr>
              <a:t> = 6</a:t>
            </a:r>
          </a:p>
        </p:txBody>
      </p:sp>
      <p:sp>
        <p:nvSpPr>
          <p:cNvPr id="4" name="Rectangle 3"/>
          <p:cNvSpPr/>
          <p:nvPr/>
        </p:nvSpPr>
        <p:spPr>
          <a:xfrm>
            <a:off x="3014915" y="1397154"/>
            <a:ext cx="2537023" cy="461665"/>
          </a:xfrm>
          <a:prstGeom prst="rect">
            <a:avLst/>
          </a:prstGeom>
        </p:spPr>
        <p:txBody>
          <a:bodyPr wrap="none">
            <a:spAutoFit/>
          </a:bodyPr>
          <a:lstStyle/>
          <a:p>
            <a:r>
              <a:rPr lang="en-US" sz="2400" b="1" dirty="0">
                <a:solidFill>
                  <a:schemeClr val="bg1">
                    <a:lumMod val="65000"/>
                  </a:schemeClr>
                </a:solidFill>
              </a:rPr>
              <a:t>=</a:t>
            </a:r>
            <a:r>
              <a:rPr lang="en-US" sz="2400" b="1" dirty="0"/>
              <a:t> </a:t>
            </a:r>
            <a:r>
              <a:rPr lang="en-US" sz="2400" b="1" dirty="0" smtClean="0">
                <a:solidFill>
                  <a:srgbClr val="008000"/>
                </a:solidFill>
              </a:rPr>
              <a:t>10</a:t>
            </a:r>
            <a:r>
              <a:rPr lang="en-US" sz="2400" b="1" dirty="0" smtClean="0"/>
              <a:t> </a:t>
            </a:r>
            <a:r>
              <a:rPr lang="en-US" sz="2400" b="1" dirty="0"/>
              <a:t>– </a:t>
            </a:r>
            <a:r>
              <a:rPr lang="en-US" sz="2400" b="1" dirty="0" err="1" smtClean="0"/>
              <a:t>ReLU</a:t>
            </a:r>
            <a:r>
              <a:rPr lang="en-US" sz="2400" b="1" dirty="0" smtClean="0"/>
              <a:t>(4) </a:t>
            </a:r>
            <a:r>
              <a:rPr lang="en-US" sz="2400" b="1" dirty="0" smtClean="0">
                <a:solidFill>
                  <a:srgbClr val="A6A6A6"/>
                </a:solidFill>
              </a:rPr>
              <a:t>= 6</a:t>
            </a:r>
            <a:endParaRPr lang="en-US" sz="2400" dirty="0">
              <a:solidFill>
                <a:srgbClr val="A6A6A6"/>
              </a:solidFill>
            </a:endParaRPr>
          </a:p>
        </p:txBody>
      </p:sp>
      <p:sp>
        <p:nvSpPr>
          <p:cNvPr id="5" name="Rectangle 4"/>
          <p:cNvSpPr/>
          <p:nvPr/>
        </p:nvSpPr>
        <p:spPr>
          <a:xfrm>
            <a:off x="5359179" y="1395968"/>
            <a:ext cx="2521243" cy="461665"/>
          </a:xfrm>
          <a:prstGeom prst="rect">
            <a:avLst/>
          </a:prstGeom>
        </p:spPr>
        <p:txBody>
          <a:bodyPr wrap="none">
            <a:spAutoFit/>
          </a:bodyPr>
          <a:lstStyle/>
          <a:p>
            <a:r>
              <a:rPr lang="en-US" sz="2400" b="1" dirty="0" smtClean="0">
                <a:solidFill>
                  <a:srgbClr val="A6A6A6"/>
                </a:solidFill>
                <a:sym typeface="Wingdings"/>
              </a:rPr>
              <a:t> min(</a:t>
            </a:r>
            <a:r>
              <a:rPr lang="en-US" sz="2400" b="1" dirty="0" smtClean="0">
                <a:solidFill>
                  <a:srgbClr val="A6A6A6"/>
                </a:solidFill>
              </a:rPr>
              <a:t>i</a:t>
            </a:r>
            <a:r>
              <a:rPr lang="en-US" sz="2400" b="1" baseline="-25000" dirty="0" smtClean="0">
                <a:solidFill>
                  <a:srgbClr val="A6A6A6"/>
                </a:solidFill>
              </a:rPr>
              <a:t>1</a:t>
            </a:r>
            <a:r>
              <a:rPr lang="en-US" sz="2400" b="1" dirty="0" smtClean="0">
                <a:solidFill>
                  <a:srgbClr val="A6A6A6"/>
                </a:solidFill>
              </a:rPr>
              <a:t>=10,</a:t>
            </a:r>
            <a:r>
              <a:rPr lang="en-US" sz="2400" b="1" dirty="0">
                <a:solidFill>
                  <a:srgbClr val="A6A6A6"/>
                </a:solidFill>
              </a:rPr>
              <a:t> </a:t>
            </a:r>
            <a:r>
              <a:rPr lang="en-US" sz="2400" b="1" dirty="0" smtClean="0">
                <a:solidFill>
                  <a:srgbClr val="A6A6A6"/>
                </a:solidFill>
              </a:rPr>
              <a:t>i</a:t>
            </a:r>
            <a:r>
              <a:rPr lang="en-US" sz="2400" b="1" baseline="-25000" dirty="0" smtClean="0">
                <a:solidFill>
                  <a:srgbClr val="A6A6A6"/>
                </a:solidFill>
              </a:rPr>
              <a:t>2</a:t>
            </a:r>
            <a:r>
              <a:rPr lang="en-US" sz="2400" b="1" dirty="0" smtClean="0">
                <a:solidFill>
                  <a:srgbClr val="A6A6A6"/>
                </a:solidFill>
              </a:rPr>
              <a:t>=6</a:t>
            </a:r>
            <a:r>
              <a:rPr lang="en-US" sz="2400" b="1" dirty="0">
                <a:solidFill>
                  <a:srgbClr val="A6A6A6"/>
                </a:solidFill>
              </a:rPr>
              <a:t>)</a:t>
            </a:r>
            <a:endParaRPr lang="en-US" sz="2400" dirty="0">
              <a:solidFill>
                <a:srgbClr val="A6A6A6"/>
              </a:solidFill>
            </a:endParaRPr>
          </a:p>
        </p:txBody>
      </p:sp>
      <p:sp>
        <p:nvSpPr>
          <p:cNvPr id="89" name="TextBox 88"/>
          <p:cNvSpPr txBox="1"/>
          <p:nvPr/>
        </p:nvSpPr>
        <p:spPr>
          <a:xfrm>
            <a:off x="8663642" y="4707236"/>
            <a:ext cx="496650" cy="461665"/>
          </a:xfrm>
          <a:prstGeom prst="rect">
            <a:avLst/>
          </a:prstGeom>
          <a:noFill/>
        </p:spPr>
        <p:txBody>
          <a:bodyPr wrap="none" rtlCol="0">
            <a:spAutoFit/>
          </a:bodyPr>
          <a:lstStyle/>
          <a:p>
            <a:r>
              <a:rPr lang="en-US" sz="2400" b="1" dirty="0" smtClean="0"/>
              <a:t>12</a:t>
            </a:r>
            <a:endParaRPr lang="en-US" sz="2400" b="1" dirty="0"/>
          </a:p>
        </p:txBody>
      </p:sp>
      <p:sp>
        <p:nvSpPr>
          <p:cNvPr id="6" name="Rectangle 5"/>
          <p:cNvSpPr/>
          <p:nvPr/>
        </p:nvSpPr>
        <p:spPr>
          <a:xfrm>
            <a:off x="1409808" y="4406384"/>
            <a:ext cx="301660" cy="369332"/>
          </a:xfrm>
          <a:prstGeom prst="rect">
            <a:avLst/>
          </a:prstGeom>
        </p:spPr>
        <p:txBody>
          <a:bodyPr wrap="none">
            <a:spAutoFit/>
          </a:bodyPr>
          <a:lstStyle/>
          <a:p>
            <a:r>
              <a:rPr lang="en-US" b="1" dirty="0"/>
              <a:t>4</a:t>
            </a:r>
            <a:endParaRPr lang="en-US" dirty="0"/>
          </a:p>
        </p:txBody>
      </p:sp>
      <p:sp>
        <p:nvSpPr>
          <p:cNvPr id="57" name="Rectangle 56"/>
          <p:cNvSpPr/>
          <p:nvPr/>
        </p:nvSpPr>
        <p:spPr>
          <a:xfrm>
            <a:off x="854919" y="4037568"/>
            <a:ext cx="301660" cy="369332"/>
          </a:xfrm>
          <a:prstGeom prst="rect">
            <a:avLst/>
          </a:prstGeom>
        </p:spPr>
        <p:txBody>
          <a:bodyPr wrap="none">
            <a:spAutoFit/>
          </a:bodyPr>
          <a:lstStyle/>
          <a:p>
            <a:r>
              <a:rPr lang="en-US" b="1" dirty="0"/>
              <a:t>4</a:t>
            </a:r>
            <a:endParaRPr lang="en-US" dirty="0"/>
          </a:p>
        </p:txBody>
      </p:sp>
    </p:spTree>
    <p:extLst>
      <p:ext uri="{BB962C8B-B14F-4D97-AF65-F5344CB8AC3E}">
        <p14:creationId xmlns:p14="http://schemas.microsoft.com/office/powerpoint/2010/main" val="13543909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5" grpId="0"/>
      <p:bldP spid="42" grpId="0"/>
      <p:bldP spid="43" grpId="0"/>
      <p:bldP spid="47" grpId="0"/>
      <p:bldP spid="48" grpId="0"/>
      <p:bldP spid="49" grpId="0"/>
      <p:bldP spid="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p:cNvSpPr txBox="1"/>
          <p:nvPr/>
        </p:nvSpPr>
        <p:spPr>
          <a:xfrm>
            <a:off x="121649" y="3785520"/>
            <a:ext cx="377026" cy="369332"/>
          </a:xfrm>
          <a:prstGeom prst="rect">
            <a:avLst/>
          </a:prstGeom>
          <a:noFill/>
          <a:ln>
            <a:noFill/>
          </a:ln>
        </p:spPr>
        <p:txBody>
          <a:bodyPr wrap="none" rtlCol="0">
            <a:spAutoFit/>
          </a:bodyPr>
          <a:lstStyle/>
          <a:p>
            <a:r>
              <a:rPr lang="en-US" b="1" dirty="0" smtClean="0">
                <a:solidFill>
                  <a:srgbClr val="A6A6A6"/>
                </a:solidFill>
              </a:rPr>
              <a:t>-</a:t>
            </a:r>
            <a:r>
              <a:rPr lang="en-US" b="1" dirty="0">
                <a:solidFill>
                  <a:srgbClr val="A6A6A6"/>
                </a:solidFill>
              </a:rPr>
              <a:t>6</a:t>
            </a:r>
          </a:p>
        </p:txBody>
      </p:sp>
      <p:sp>
        <p:nvSpPr>
          <p:cNvPr id="2" name="Title 1"/>
          <p:cNvSpPr>
            <a:spLocks noGrp="1"/>
          </p:cNvSpPr>
          <p:nvPr>
            <p:ph type="title"/>
          </p:nvPr>
        </p:nvSpPr>
        <p:spPr>
          <a:xfrm>
            <a:off x="0" y="82154"/>
            <a:ext cx="9144000" cy="857250"/>
          </a:xfrm>
        </p:spPr>
        <p:txBody>
          <a:bodyPr>
            <a:noAutofit/>
          </a:bodyPr>
          <a:lstStyle/>
          <a:p>
            <a:r>
              <a:rPr lang="en-US" sz="3600" dirty="0" smtClean="0"/>
              <a:t>The DeepLIFT solution: consider different orders for </a:t>
            </a:r>
            <a:r>
              <a:rPr lang="en-US" sz="3600" dirty="0"/>
              <a:t>adding positive </a:t>
            </a:r>
            <a:r>
              <a:rPr lang="en-US" sz="3600" dirty="0" smtClean="0"/>
              <a:t>and negative terms</a:t>
            </a:r>
            <a:endParaRPr lang="en-US" sz="3600" dirty="0"/>
          </a:p>
        </p:txBody>
      </p:sp>
      <p:sp>
        <p:nvSpPr>
          <p:cNvPr id="21" name="TextBox 20"/>
          <p:cNvSpPr txBox="1"/>
          <p:nvPr/>
        </p:nvSpPr>
        <p:spPr>
          <a:xfrm>
            <a:off x="509519" y="1397670"/>
            <a:ext cx="2733546" cy="461665"/>
          </a:xfrm>
          <a:prstGeom prst="rect">
            <a:avLst/>
          </a:prstGeom>
          <a:noFill/>
        </p:spPr>
        <p:txBody>
          <a:bodyPr wrap="square" rtlCol="0">
            <a:spAutoFit/>
          </a:bodyPr>
          <a:lstStyle/>
          <a:p>
            <a:r>
              <a:rPr lang="en-US" sz="2400" b="1" dirty="0">
                <a:solidFill>
                  <a:srgbClr val="A6A6A6"/>
                </a:solidFill>
              </a:rPr>
              <a:t>y = i</a:t>
            </a:r>
            <a:r>
              <a:rPr lang="en-US" sz="2400" b="1" baseline="-25000" dirty="0">
                <a:solidFill>
                  <a:srgbClr val="A6A6A6"/>
                </a:solidFill>
              </a:rPr>
              <a:t>1</a:t>
            </a:r>
            <a:r>
              <a:rPr lang="en-US" sz="2400" b="1" dirty="0">
                <a:solidFill>
                  <a:srgbClr val="A6A6A6"/>
                </a:solidFill>
              </a:rPr>
              <a:t> – </a:t>
            </a:r>
            <a:r>
              <a:rPr lang="en-US" sz="2400" b="1" dirty="0" err="1">
                <a:solidFill>
                  <a:srgbClr val="A6A6A6"/>
                </a:solidFill>
              </a:rPr>
              <a:t>ReLU</a:t>
            </a:r>
            <a:r>
              <a:rPr lang="en-US" sz="2400" b="1" dirty="0">
                <a:solidFill>
                  <a:srgbClr val="A6A6A6"/>
                </a:solidFill>
              </a:rPr>
              <a:t>(i</a:t>
            </a:r>
            <a:r>
              <a:rPr lang="en-US" sz="2400" b="1" baseline="-25000" dirty="0">
                <a:solidFill>
                  <a:srgbClr val="A6A6A6"/>
                </a:solidFill>
              </a:rPr>
              <a:t>1</a:t>
            </a:r>
            <a:r>
              <a:rPr lang="en-US" sz="2400" b="1" dirty="0">
                <a:solidFill>
                  <a:srgbClr val="A6A6A6"/>
                </a:solidFill>
              </a:rPr>
              <a:t> – i</a:t>
            </a:r>
            <a:r>
              <a:rPr lang="en-US" sz="2400" b="1" baseline="-25000" dirty="0">
                <a:solidFill>
                  <a:srgbClr val="A6A6A6"/>
                </a:solidFill>
              </a:rPr>
              <a:t>2</a:t>
            </a:r>
            <a:r>
              <a:rPr lang="en-US" sz="2400" b="1" dirty="0">
                <a:solidFill>
                  <a:srgbClr val="A6A6A6"/>
                </a:solidFill>
              </a:rPr>
              <a:t>)</a:t>
            </a:r>
          </a:p>
        </p:txBody>
      </p:sp>
      <p:sp>
        <p:nvSpPr>
          <p:cNvPr id="35" name="TextBox 34"/>
          <p:cNvSpPr txBox="1"/>
          <p:nvPr/>
        </p:nvSpPr>
        <p:spPr>
          <a:xfrm>
            <a:off x="12700" y="2711455"/>
            <a:ext cx="2861668" cy="646331"/>
          </a:xfrm>
          <a:prstGeom prst="rect">
            <a:avLst/>
          </a:prstGeom>
          <a:noFill/>
        </p:spPr>
        <p:txBody>
          <a:bodyPr wrap="none" rtlCol="0">
            <a:spAutoFit/>
          </a:bodyPr>
          <a:lstStyle/>
          <a:p>
            <a:r>
              <a:rPr lang="en-US" dirty="0" smtClean="0">
                <a:solidFill>
                  <a:srgbClr val="A6A6A6"/>
                </a:solidFill>
              </a:rPr>
              <a:t>Standard breakdown:</a:t>
            </a:r>
          </a:p>
          <a:p>
            <a:r>
              <a:rPr lang="en-US" b="1" dirty="0">
                <a:solidFill>
                  <a:srgbClr val="A6A6A6"/>
                </a:solidFill>
              </a:rPr>
              <a:t>4</a:t>
            </a:r>
            <a:r>
              <a:rPr lang="en-US" b="1" dirty="0" smtClean="0">
                <a:solidFill>
                  <a:srgbClr val="A6A6A6"/>
                </a:solidFill>
              </a:rPr>
              <a:t> = (10 from i</a:t>
            </a:r>
            <a:r>
              <a:rPr lang="en-US" b="1" baseline="-25000" dirty="0" smtClean="0">
                <a:solidFill>
                  <a:srgbClr val="A6A6A6"/>
                </a:solidFill>
              </a:rPr>
              <a:t>1</a:t>
            </a:r>
            <a:r>
              <a:rPr lang="en-US" b="1" dirty="0" smtClean="0">
                <a:solidFill>
                  <a:srgbClr val="A6A6A6"/>
                </a:solidFill>
              </a:rPr>
              <a:t>) + (-</a:t>
            </a:r>
            <a:r>
              <a:rPr lang="en-US" b="1" dirty="0">
                <a:solidFill>
                  <a:srgbClr val="A6A6A6"/>
                </a:solidFill>
              </a:rPr>
              <a:t>6</a:t>
            </a:r>
            <a:r>
              <a:rPr lang="en-US" b="1" dirty="0" smtClean="0">
                <a:solidFill>
                  <a:srgbClr val="A6A6A6"/>
                </a:solidFill>
              </a:rPr>
              <a:t> from i</a:t>
            </a:r>
            <a:r>
              <a:rPr lang="en-US" b="1" baseline="-25000" dirty="0" smtClean="0">
                <a:solidFill>
                  <a:srgbClr val="A6A6A6"/>
                </a:solidFill>
              </a:rPr>
              <a:t>2</a:t>
            </a:r>
            <a:r>
              <a:rPr lang="en-US" b="1" dirty="0" smtClean="0">
                <a:solidFill>
                  <a:srgbClr val="A6A6A6"/>
                </a:solidFill>
              </a:rPr>
              <a:t>)</a:t>
            </a:r>
            <a:endParaRPr lang="en-US" b="1" baseline="-25000" dirty="0">
              <a:solidFill>
                <a:srgbClr val="A6A6A6"/>
              </a:solidFill>
            </a:endParaRPr>
          </a:p>
        </p:txBody>
      </p:sp>
      <p:grpSp>
        <p:nvGrpSpPr>
          <p:cNvPr id="36" name="Group 35"/>
          <p:cNvGrpSpPr/>
          <p:nvPr/>
        </p:nvGrpSpPr>
        <p:grpSpPr>
          <a:xfrm>
            <a:off x="190501" y="3606783"/>
            <a:ext cx="2455662" cy="893687"/>
            <a:chOff x="196877" y="2514600"/>
            <a:chExt cx="1758923" cy="952500"/>
          </a:xfrm>
        </p:grpSpPr>
        <p:grpSp>
          <p:nvGrpSpPr>
            <p:cNvPr id="37" name="Group 36"/>
            <p:cNvGrpSpPr/>
            <p:nvPr/>
          </p:nvGrpSpPr>
          <p:grpSpPr>
            <a:xfrm>
              <a:off x="203200" y="2514600"/>
              <a:ext cx="1752600" cy="952500"/>
              <a:chOff x="203200" y="2514600"/>
              <a:chExt cx="1752600" cy="952500"/>
            </a:xfrm>
          </p:grpSpPr>
          <p:cxnSp>
            <p:nvCxnSpPr>
              <p:cNvPr id="40" name="Straight Connector 39"/>
              <p:cNvCxnSpPr/>
              <p:nvPr/>
            </p:nvCxnSpPr>
            <p:spPr>
              <a:xfrm>
                <a:off x="850900" y="2514600"/>
                <a:ext cx="0" cy="952500"/>
              </a:xfrm>
              <a:prstGeom prst="line">
                <a:avLst/>
              </a:prstGeom>
              <a:ln>
                <a:solidFill>
                  <a:schemeClr val="bg1">
                    <a:lumMod val="6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203200" y="3441700"/>
                <a:ext cx="1752600" cy="12700"/>
              </a:xfrm>
              <a:prstGeom prst="line">
                <a:avLst/>
              </a:prstGeom>
              <a:ln>
                <a:solidFill>
                  <a:schemeClr val="bg1">
                    <a:lumMod val="6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grpSp>
        <p:cxnSp>
          <p:nvCxnSpPr>
            <p:cNvPr id="38" name="Straight Connector 37"/>
            <p:cNvCxnSpPr/>
            <p:nvPr/>
          </p:nvCxnSpPr>
          <p:spPr>
            <a:xfrm flipH="1">
              <a:off x="850900" y="2578100"/>
              <a:ext cx="1028700" cy="86360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196877" y="3429000"/>
              <a:ext cx="654023" cy="6051"/>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642596" y="3263613"/>
            <a:ext cx="1267369" cy="369332"/>
          </a:xfrm>
          <a:prstGeom prst="rect">
            <a:avLst/>
          </a:prstGeom>
          <a:noFill/>
        </p:spPr>
        <p:txBody>
          <a:bodyPr wrap="none" rtlCol="0">
            <a:spAutoFit/>
          </a:bodyPr>
          <a:lstStyle/>
          <a:p>
            <a:r>
              <a:rPr lang="en-US" b="1" dirty="0" err="1" smtClean="0">
                <a:solidFill>
                  <a:srgbClr val="A6A6A6"/>
                </a:solidFill>
              </a:rPr>
              <a:t>ReLU</a:t>
            </a:r>
            <a:r>
              <a:rPr lang="en-US" b="1" dirty="0" smtClean="0">
                <a:solidFill>
                  <a:srgbClr val="A6A6A6"/>
                </a:solidFill>
              </a:rPr>
              <a:t>(i</a:t>
            </a:r>
            <a:r>
              <a:rPr lang="en-US" b="1" baseline="-25000" dirty="0" smtClean="0">
                <a:solidFill>
                  <a:srgbClr val="A6A6A6"/>
                </a:solidFill>
              </a:rPr>
              <a:t>1</a:t>
            </a:r>
            <a:r>
              <a:rPr lang="en-US" b="1" dirty="0" smtClean="0">
                <a:solidFill>
                  <a:srgbClr val="A6A6A6"/>
                </a:solidFill>
              </a:rPr>
              <a:t> - i</a:t>
            </a:r>
            <a:r>
              <a:rPr lang="en-US" b="1" baseline="-25000" dirty="0" smtClean="0">
                <a:solidFill>
                  <a:srgbClr val="A6A6A6"/>
                </a:solidFill>
              </a:rPr>
              <a:t>2</a:t>
            </a:r>
            <a:r>
              <a:rPr lang="en-US" b="1" dirty="0" smtClean="0">
                <a:solidFill>
                  <a:srgbClr val="A6A6A6"/>
                </a:solidFill>
              </a:rPr>
              <a:t>)</a:t>
            </a:r>
            <a:endParaRPr lang="en-US" b="1" dirty="0">
              <a:solidFill>
                <a:srgbClr val="A6A6A6"/>
              </a:solidFill>
            </a:endParaRPr>
          </a:p>
        </p:txBody>
      </p:sp>
      <p:sp>
        <p:nvSpPr>
          <p:cNvPr id="43" name="TextBox 42"/>
          <p:cNvSpPr txBox="1"/>
          <p:nvPr/>
        </p:nvSpPr>
        <p:spPr>
          <a:xfrm>
            <a:off x="2646164" y="4274069"/>
            <a:ext cx="633507" cy="369332"/>
          </a:xfrm>
          <a:prstGeom prst="rect">
            <a:avLst/>
          </a:prstGeom>
          <a:noFill/>
        </p:spPr>
        <p:txBody>
          <a:bodyPr wrap="none" rtlCol="0">
            <a:spAutoFit/>
          </a:bodyPr>
          <a:lstStyle/>
          <a:p>
            <a:r>
              <a:rPr lang="en-US" b="1" dirty="0" smtClean="0">
                <a:solidFill>
                  <a:srgbClr val="A6A6A6"/>
                </a:solidFill>
              </a:rPr>
              <a:t>i</a:t>
            </a:r>
            <a:r>
              <a:rPr lang="en-US" b="1" baseline="-25000" dirty="0" smtClean="0">
                <a:solidFill>
                  <a:srgbClr val="A6A6A6"/>
                </a:solidFill>
              </a:rPr>
              <a:t>1</a:t>
            </a:r>
            <a:r>
              <a:rPr lang="en-US" b="1" dirty="0" smtClean="0">
                <a:solidFill>
                  <a:srgbClr val="A6A6A6"/>
                </a:solidFill>
              </a:rPr>
              <a:t> - i</a:t>
            </a:r>
            <a:r>
              <a:rPr lang="en-US" b="1" baseline="-25000" dirty="0" smtClean="0">
                <a:solidFill>
                  <a:srgbClr val="A6A6A6"/>
                </a:solidFill>
              </a:rPr>
              <a:t>2</a:t>
            </a:r>
            <a:endParaRPr lang="en-US" b="1" dirty="0">
              <a:solidFill>
                <a:srgbClr val="A6A6A6"/>
              </a:solidFill>
            </a:endParaRPr>
          </a:p>
        </p:txBody>
      </p:sp>
      <p:cxnSp>
        <p:nvCxnSpPr>
          <p:cNvPr id="44" name="Straight Arrow Connector 43"/>
          <p:cNvCxnSpPr/>
          <p:nvPr/>
        </p:nvCxnSpPr>
        <p:spPr>
          <a:xfrm flipV="1">
            <a:off x="1103593" y="4714955"/>
            <a:ext cx="1312070" cy="11916"/>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1529131" y="4857945"/>
            <a:ext cx="851073" cy="11916"/>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2344742" y="3761688"/>
            <a:ext cx="17731" cy="714950"/>
          </a:xfrm>
          <a:prstGeom prst="line">
            <a:avLst/>
          </a:prstGeom>
          <a:ln>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1688707" y="4428975"/>
            <a:ext cx="671979" cy="369332"/>
          </a:xfrm>
          <a:prstGeom prst="rect">
            <a:avLst/>
          </a:prstGeom>
          <a:noFill/>
          <a:ln>
            <a:noFill/>
          </a:ln>
        </p:spPr>
        <p:txBody>
          <a:bodyPr wrap="none" rtlCol="0">
            <a:spAutoFit/>
          </a:bodyPr>
          <a:lstStyle/>
          <a:p>
            <a:r>
              <a:rPr lang="en-US" b="1" dirty="0" smtClean="0">
                <a:solidFill>
                  <a:srgbClr val="A6A6A6"/>
                </a:solidFill>
              </a:rPr>
              <a:t>i</a:t>
            </a:r>
            <a:r>
              <a:rPr lang="en-US" b="1" baseline="-25000" dirty="0" smtClean="0">
                <a:solidFill>
                  <a:srgbClr val="A6A6A6"/>
                </a:solidFill>
              </a:rPr>
              <a:t>1</a:t>
            </a:r>
            <a:r>
              <a:rPr lang="en-US" b="1" dirty="0" smtClean="0">
                <a:solidFill>
                  <a:srgbClr val="A6A6A6"/>
                </a:solidFill>
              </a:rPr>
              <a:t>=10</a:t>
            </a:r>
            <a:endParaRPr lang="en-US" b="1" dirty="0">
              <a:solidFill>
                <a:srgbClr val="A6A6A6"/>
              </a:solidFill>
            </a:endParaRPr>
          </a:p>
        </p:txBody>
      </p:sp>
      <p:sp>
        <p:nvSpPr>
          <p:cNvPr id="48" name="TextBox 47"/>
          <p:cNvSpPr txBox="1"/>
          <p:nvPr/>
        </p:nvSpPr>
        <p:spPr>
          <a:xfrm>
            <a:off x="1724168" y="4810281"/>
            <a:ext cx="551315" cy="369332"/>
          </a:xfrm>
          <a:prstGeom prst="rect">
            <a:avLst/>
          </a:prstGeom>
          <a:noFill/>
          <a:ln>
            <a:noFill/>
          </a:ln>
        </p:spPr>
        <p:txBody>
          <a:bodyPr wrap="none" rtlCol="0">
            <a:spAutoFit/>
          </a:bodyPr>
          <a:lstStyle/>
          <a:p>
            <a:r>
              <a:rPr lang="en-US" b="1" dirty="0">
                <a:solidFill>
                  <a:srgbClr val="A6A6A6"/>
                </a:solidFill>
              </a:rPr>
              <a:t>i</a:t>
            </a:r>
            <a:r>
              <a:rPr lang="en-US" b="1" baseline="-25000" dirty="0" smtClean="0">
                <a:solidFill>
                  <a:srgbClr val="A6A6A6"/>
                </a:solidFill>
              </a:rPr>
              <a:t>2</a:t>
            </a:r>
            <a:r>
              <a:rPr lang="en-US" b="1" dirty="0" smtClean="0">
                <a:solidFill>
                  <a:srgbClr val="A6A6A6"/>
                </a:solidFill>
              </a:rPr>
              <a:t>=6</a:t>
            </a:r>
            <a:endParaRPr lang="en-US" b="1" dirty="0">
              <a:solidFill>
                <a:srgbClr val="A6A6A6"/>
              </a:solidFill>
            </a:endParaRPr>
          </a:p>
        </p:txBody>
      </p:sp>
      <p:sp>
        <p:nvSpPr>
          <p:cNvPr id="49" name="TextBox 48"/>
          <p:cNvSpPr txBox="1"/>
          <p:nvPr/>
        </p:nvSpPr>
        <p:spPr>
          <a:xfrm>
            <a:off x="448298" y="3750710"/>
            <a:ext cx="533620" cy="369332"/>
          </a:xfrm>
          <a:prstGeom prst="rect">
            <a:avLst/>
          </a:prstGeom>
          <a:noFill/>
          <a:ln>
            <a:noFill/>
          </a:ln>
        </p:spPr>
        <p:txBody>
          <a:bodyPr wrap="none" rtlCol="0">
            <a:spAutoFit/>
          </a:bodyPr>
          <a:lstStyle/>
          <a:p>
            <a:r>
              <a:rPr lang="en-US" b="1" dirty="0" smtClean="0">
                <a:solidFill>
                  <a:srgbClr val="A6A6A6"/>
                </a:solidFill>
              </a:rPr>
              <a:t>+10</a:t>
            </a:r>
            <a:endParaRPr lang="en-US" b="1" dirty="0">
              <a:solidFill>
                <a:srgbClr val="A6A6A6"/>
              </a:solidFill>
            </a:endParaRPr>
          </a:p>
        </p:txBody>
      </p:sp>
      <p:cxnSp>
        <p:nvCxnSpPr>
          <p:cNvPr id="54" name="Straight Connector 53"/>
          <p:cNvCxnSpPr/>
          <p:nvPr/>
        </p:nvCxnSpPr>
        <p:spPr>
          <a:xfrm flipV="1">
            <a:off x="1549400" y="4214489"/>
            <a:ext cx="15192" cy="274961"/>
          </a:xfrm>
          <a:prstGeom prst="line">
            <a:avLst/>
          </a:prstGeom>
          <a:ln>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085863" y="3761688"/>
            <a:ext cx="1258878" cy="0"/>
          </a:xfrm>
          <a:prstGeom prst="line">
            <a:avLst/>
          </a:prstGeom>
          <a:ln>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139056" y="4226406"/>
            <a:ext cx="443267" cy="11916"/>
          </a:xfrm>
          <a:prstGeom prst="line">
            <a:avLst/>
          </a:prstGeom>
          <a:ln>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924634" y="3761689"/>
            <a:ext cx="0" cy="691118"/>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479641" y="3763086"/>
            <a:ext cx="0" cy="475236"/>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36" name="Rectangle 135"/>
          <p:cNvSpPr/>
          <p:nvPr/>
        </p:nvSpPr>
        <p:spPr>
          <a:xfrm>
            <a:off x="446289" y="1817301"/>
            <a:ext cx="7426356" cy="400110"/>
          </a:xfrm>
          <a:prstGeom prst="rect">
            <a:avLst/>
          </a:prstGeom>
        </p:spPr>
        <p:txBody>
          <a:bodyPr wrap="none">
            <a:spAutoFit/>
          </a:bodyPr>
          <a:lstStyle/>
          <a:p>
            <a:r>
              <a:rPr lang="en-US" sz="2000" b="1" dirty="0" smtClean="0"/>
              <a:t>Standard breakdown: y = 6 = </a:t>
            </a:r>
            <a:r>
              <a:rPr lang="en-US" sz="2000" b="1" dirty="0" smtClean="0">
                <a:solidFill>
                  <a:srgbClr val="008000"/>
                </a:solidFill>
              </a:rPr>
              <a:t>(10 from i</a:t>
            </a:r>
            <a:r>
              <a:rPr lang="en-US" sz="2000" b="1" baseline="-25000" dirty="0" smtClean="0">
                <a:solidFill>
                  <a:srgbClr val="008000"/>
                </a:solidFill>
              </a:rPr>
              <a:t>1</a:t>
            </a:r>
            <a:r>
              <a:rPr lang="en-US" sz="2000" b="1" dirty="0" smtClean="0">
                <a:solidFill>
                  <a:srgbClr val="008000"/>
                </a:solidFill>
              </a:rPr>
              <a:t>)</a:t>
            </a:r>
            <a:r>
              <a:rPr lang="en-US" sz="2000" b="1" dirty="0" smtClean="0"/>
              <a:t> – [</a:t>
            </a:r>
            <a:r>
              <a:rPr lang="en-US" sz="2000" b="1" dirty="0" smtClean="0">
                <a:solidFill>
                  <a:srgbClr val="008000"/>
                </a:solidFill>
              </a:rPr>
              <a:t>(10 from i</a:t>
            </a:r>
            <a:r>
              <a:rPr lang="en-US" sz="2000" b="1" baseline="-25000" dirty="0" smtClean="0">
                <a:solidFill>
                  <a:srgbClr val="008000"/>
                </a:solidFill>
              </a:rPr>
              <a:t>1</a:t>
            </a:r>
            <a:r>
              <a:rPr lang="en-US" sz="2000" b="1" dirty="0" smtClean="0">
                <a:solidFill>
                  <a:srgbClr val="008000"/>
                </a:solidFill>
              </a:rPr>
              <a:t>) </a:t>
            </a:r>
            <a:r>
              <a:rPr lang="en-US" sz="2000" b="1" dirty="0" smtClean="0"/>
              <a:t>– </a:t>
            </a:r>
            <a:r>
              <a:rPr lang="en-US" sz="2000" b="1" dirty="0" smtClean="0">
                <a:solidFill>
                  <a:srgbClr val="FF0000"/>
                </a:solidFill>
              </a:rPr>
              <a:t>(6 </a:t>
            </a:r>
            <a:r>
              <a:rPr lang="en-US" sz="2000" b="1" dirty="0">
                <a:solidFill>
                  <a:srgbClr val="FF0000"/>
                </a:solidFill>
              </a:rPr>
              <a:t>from </a:t>
            </a:r>
            <a:r>
              <a:rPr lang="en-US" sz="2000" b="1" dirty="0" smtClean="0">
                <a:solidFill>
                  <a:srgbClr val="FF0000"/>
                </a:solidFill>
              </a:rPr>
              <a:t>i</a:t>
            </a:r>
            <a:r>
              <a:rPr lang="en-US" sz="2000" b="1" baseline="-25000" dirty="0" smtClean="0">
                <a:solidFill>
                  <a:srgbClr val="FF0000"/>
                </a:solidFill>
              </a:rPr>
              <a:t>2</a:t>
            </a:r>
            <a:r>
              <a:rPr lang="en-US" sz="2000" b="1" dirty="0" smtClean="0">
                <a:solidFill>
                  <a:srgbClr val="FF0000"/>
                </a:solidFill>
              </a:rPr>
              <a:t>)</a:t>
            </a:r>
            <a:r>
              <a:rPr lang="en-US" sz="2000" b="1" dirty="0" smtClean="0"/>
              <a:t>]</a:t>
            </a:r>
            <a:endParaRPr lang="en-US" sz="2000" b="1" baseline="-25000" dirty="0" smtClean="0">
              <a:solidFill>
                <a:srgbClr val="FF0000"/>
              </a:solidFill>
            </a:endParaRPr>
          </a:p>
        </p:txBody>
      </p:sp>
      <p:sp>
        <p:nvSpPr>
          <p:cNvPr id="3" name="Oval 2"/>
          <p:cNvSpPr/>
          <p:nvPr/>
        </p:nvSpPr>
        <p:spPr>
          <a:xfrm>
            <a:off x="3911380" y="1411040"/>
            <a:ext cx="1041620" cy="485105"/>
          </a:xfrm>
          <a:prstGeom prst="ellipse">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522219" y="1067470"/>
            <a:ext cx="2093982" cy="461665"/>
          </a:xfrm>
          <a:prstGeom prst="rect">
            <a:avLst/>
          </a:prstGeom>
          <a:noFill/>
        </p:spPr>
        <p:txBody>
          <a:bodyPr wrap="square" rtlCol="0">
            <a:spAutoFit/>
          </a:bodyPr>
          <a:lstStyle/>
          <a:p>
            <a:r>
              <a:rPr lang="en-US" sz="2400" b="1" dirty="0">
                <a:solidFill>
                  <a:srgbClr val="A6A6A6"/>
                </a:solidFill>
              </a:rPr>
              <a:t>i</a:t>
            </a:r>
            <a:r>
              <a:rPr lang="en-US" sz="2400" b="1" baseline="-25000" dirty="0">
                <a:solidFill>
                  <a:srgbClr val="A6A6A6"/>
                </a:solidFill>
              </a:rPr>
              <a:t>1</a:t>
            </a:r>
            <a:r>
              <a:rPr lang="en-US" sz="2400" b="1" dirty="0">
                <a:solidFill>
                  <a:srgbClr val="A6A6A6"/>
                </a:solidFill>
              </a:rPr>
              <a:t> = 10, i</a:t>
            </a:r>
            <a:r>
              <a:rPr lang="en-US" sz="2400" b="1" baseline="-25000" dirty="0">
                <a:solidFill>
                  <a:srgbClr val="A6A6A6"/>
                </a:solidFill>
              </a:rPr>
              <a:t>2</a:t>
            </a:r>
            <a:r>
              <a:rPr lang="en-US" sz="2400" b="1" dirty="0">
                <a:solidFill>
                  <a:srgbClr val="A6A6A6"/>
                </a:solidFill>
              </a:rPr>
              <a:t> = 6</a:t>
            </a:r>
          </a:p>
        </p:txBody>
      </p:sp>
      <p:sp>
        <p:nvSpPr>
          <p:cNvPr id="4" name="Rectangle 3"/>
          <p:cNvSpPr/>
          <p:nvPr/>
        </p:nvSpPr>
        <p:spPr>
          <a:xfrm>
            <a:off x="3014915" y="1397154"/>
            <a:ext cx="2537023" cy="461665"/>
          </a:xfrm>
          <a:prstGeom prst="rect">
            <a:avLst/>
          </a:prstGeom>
        </p:spPr>
        <p:txBody>
          <a:bodyPr wrap="none">
            <a:spAutoFit/>
          </a:bodyPr>
          <a:lstStyle/>
          <a:p>
            <a:r>
              <a:rPr lang="en-US" sz="2400" b="1" dirty="0">
                <a:solidFill>
                  <a:srgbClr val="A6A6A6"/>
                </a:solidFill>
              </a:rPr>
              <a:t>=</a:t>
            </a:r>
            <a:r>
              <a:rPr lang="en-US" sz="2400" b="1" dirty="0"/>
              <a:t> </a:t>
            </a:r>
            <a:r>
              <a:rPr lang="en-US" sz="2400" b="1" dirty="0" smtClean="0">
                <a:solidFill>
                  <a:srgbClr val="008000"/>
                </a:solidFill>
              </a:rPr>
              <a:t>10</a:t>
            </a:r>
            <a:r>
              <a:rPr lang="en-US" sz="2400" b="1" dirty="0" smtClean="0"/>
              <a:t> </a:t>
            </a:r>
            <a:r>
              <a:rPr lang="en-US" sz="2400" b="1" dirty="0"/>
              <a:t>– </a:t>
            </a:r>
            <a:r>
              <a:rPr lang="en-US" sz="2400" b="1" dirty="0" err="1" smtClean="0"/>
              <a:t>ReLU</a:t>
            </a:r>
            <a:r>
              <a:rPr lang="en-US" sz="2400" b="1" dirty="0" smtClean="0"/>
              <a:t>(4) </a:t>
            </a:r>
            <a:r>
              <a:rPr lang="en-US" sz="2400" b="1" dirty="0" smtClean="0">
                <a:solidFill>
                  <a:srgbClr val="A6A6A6"/>
                </a:solidFill>
              </a:rPr>
              <a:t>= 6</a:t>
            </a:r>
            <a:endParaRPr lang="en-US" sz="2400" dirty="0">
              <a:solidFill>
                <a:srgbClr val="A6A6A6"/>
              </a:solidFill>
            </a:endParaRPr>
          </a:p>
        </p:txBody>
      </p:sp>
      <p:sp>
        <p:nvSpPr>
          <p:cNvPr id="5" name="Rectangle 4"/>
          <p:cNvSpPr/>
          <p:nvPr/>
        </p:nvSpPr>
        <p:spPr>
          <a:xfrm>
            <a:off x="5359179" y="1395968"/>
            <a:ext cx="2521243" cy="461665"/>
          </a:xfrm>
          <a:prstGeom prst="rect">
            <a:avLst/>
          </a:prstGeom>
        </p:spPr>
        <p:txBody>
          <a:bodyPr wrap="none">
            <a:spAutoFit/>
          </a:bodyPr>
          <a:lstStyle/>
          <a:p>
            <a:r>
              <a:rPr lang="en-US" sz="2400" b="1" dirty="0" smtClean="0">
                <a:solidFill>
                  <a:srgbClr val="A6A6A6"/>
                </a:solidFill>
                <a:sym typeface="Wingdings"/>
              </a:rPr>
              <a:t> min(</a:t>
            </a:r>
            <a:r>
              <a:rPr lang="en-US" sz="2400" b="1" dirty="0" smtClean="0">
                <a:solidFill>
                  <a:srgbClr val="A6A6A6"/>
                </a:solidFill>
              </a:rPr>
              <a:t>i</a:t>
            </a:r>
            <a:r>
              <a:rPr lang="en-US" sz="2400" b="1" baseline="-25000" dirty="0" smtClean="0">
                <a:solidFill>
                  <a:srgbClr val="A6A6A6"/>
                </a:solidFill>
              </a:rPr>
              <a:t>1</a:t>
            </a:r>
            <a:r>
              <a:rPr lang="en-US" sz="2400" b="1" dirty="0" smtClean="0">
                <a:solidFill>
                  <a:srgbClr val="A6A6A6"/>
                </a:solidFill>
              </a:rPr>
              <a:t>=10,</a:t>
            </a:r>
            <a:r>
              <a:rPr lang="en-US" sz="2400" b="1" dirty="0">
                <a:solidFill>
                  <a:srgbClr val="A6A6A6"/>
                </a:solidFill>
              </a:rPr>
              <a:t> </a:t>
            </a:r>
            <a:r>
              <a:rPr lang="en-US" sz="2400" b="1" dirty="0" smtClean="0">
                <a:solidFill>
                  <a:srgbClr val="A6A6A6"/>
                </a:solidFill>
              </a:rPr>
              <a:t>i</a:t>
            </a:r>
            <a:r>
              <a:rPr lang="en-US" sz="2400" b="1" baseline="-25000" dirty="0" smtClean="0">
                <a:solidFill>
                  <a:srgbClr val="A6A6A6"/>
                </a:solidFill>
              </a:rPr>
              <a:t>2</a:t>
            </a:r>
            <a:r>
              <a:rPr lang="en-US" sz="2400" b="1" dirty="0" smtClean="0">
                <a:solidFill>
                  <a:srgbClr val="A6A6A6"/>
                </a:solidFill>
              </a:rPr>
              <a:t>=6</a:t>
            </a:r>
            <a:r>
              <a:rPr lang="en-US" sz="2400" b="1" dirty="0">
                <a:solidFill>
                  <a:srgbClr val="A6A6A6"/>
                </a:solidFill>
              </a:rPr>
              <a:t>)</a:t>
            </a:r>
            <a:endParaRPr lang="en-US" sz="2400" dirty="0">
              <a:solidFill>
                <a:srgbClr val="A6A6A6"/>
              </a:solidFill>
            </a:endParaRPr>
          </a:p>
        </p:txBody>
      </p:sp>
      <p:sp>
        <p:nvSpPr>
          <p:cNvPr id="89" name="TextBox 88"/>
          <p:cNvSpPr txBox="1"/>
          <p:nvPr/>
        </p:nvSpPr>
        <p:spPr>
          <a:xfrm>
            <a:off x="8663642" y="4707236"/>
            <a:ext cx="496650" cy="461665"/>
          </a:xfrm>
          <a:prstGeom prst="rect">
            <a:avLst/>
          </a:prstGeom>
          <a:noFill/>
        </p:spPr>
        <p:txBody>
          <a:bodyPr wrap="none" rtlCol="0">
            <a:spAutoFit/>
          </a:bodyPr>
          <a:lstStyle/>
          <a:p>
            <a:r>
              <a:rPr lang="en-US" sz="2400" b="1" dirty="0" smtClean="0"/>
              <a:t>12</a:t>
            </a:r>
            <a:endParaRPr lang="en-US" sz="2400" b="1" dirty="0"/>
          </a:p>
        </p:txBody>
      </p:sp>
      <p:sp>
        <p:nvSpPr>
          <p:cNvPr id="6" name="Rectangle 5"/>
          <p:cNvSpPr/>
          <p:nvPr/>
        </p:nvSpPr>
        <p:spPr>
          <a:xfrm>
            <a:off x="1409808" y="4406384"/>
            <a:ext cx="301660" cy="369332"/>
          </a:xfrm>
          <a:prstGeom prst="rect">
            <a:avLst/>
          </a:prstGeom>
          <a:ln>
            <a:noFill/>
          </a:ln>
        </p:spPr>
        <p:txBody>
          <a:bodyPr wrap="none">
            <a:spAutoFit/>
          </a:bodyPr>
          <a:lstStyle/>
          <a:p>
            <a:r>
              <a:rPr lang="en-US" b="1" dirty="0">
                <a:solidFill>
                  <a:srgbClr val="A6A6A6"/>
                </a:solidFill>
              </a:rPr>
              <a:t>4</a:t>
            </a:r>
            <a:endParaRPr lang="en-US" dirty="0">
              <a:solidFill>
                <a:srgbClr val="A6A6A6"/>
              </a:solidFill>
            </a:endParaRPr>
          </a:p>
        </p:txBody>
      </p:sp>
      <p:sp>
        <p:nvSpPr>
          <p:cNvPr id="57" name="Rectangle 56"/>
          <p:cNvSpPr/>
          <p:nvPr/>
        </p:nvSpPr>
        <p:spPr>
          <a:xfrm>
            <a:off x="854919" y="4037568"/>
            <a:ext cx="301660" cy="369332"/>
          </a:xfrm>
          <a:prstGeom prst="rect">
            <a:avLst/>
          </a:prstGeom>
          <a:ln>
            <a:noFill/>
          </a:ln>
        </p:spPr>
        <p:txBody>
          <a:bodyPr wrap="none">
            <a:spAutoFit/>
          </a:bodyPr>
          <a:lstStyle/>
          <a:p>
            <a:r>
              <a:rPr lang="en-US" b="1" dirty="0">
                <a:solidFill>
                  <a:srgbClr val="A6A6A6"/>
                </a:solidFill>
              </a:rPr>
              <a:t>4</a:t>
            </a:r>
            <a:endParaRPr lang="en-US" dirty="0">
              <a:solidFill>
                <a:srgbClr val="A6A6A6"/>
              </a:solidFill>
            </a:endParaRPr>
          </a:p>
        </p:txBody>
      </p:sp>
      <p:sp>
        <p:nvSpPr>
          <p:cNvPr id="8" name="Rectangle 7"/>
          <p:cNvSpPr/>
          <p:nvPr/>
        </p:nvSpPr>
        <p:spPr>
          <a:xfrm>
            <a:off x="7619265" y="1816770"/>
            <a:ext cx="1351652" cy="400110"/>
          </a:xfrm>
          <a:prstGeom prst="rect">
            <a:avLst/>
          </a:prstGeom>
        </p:spPr>
        <p:txBody>
          <a:bodyPr wrap="none">
            <a:spAutoFit/>
          </a:bodyPr>
          <a:lstStyle/>
          <a:p>
            <a:r>
              <a:rPr lang="en-US" sz="2000" b="1" dirty="0"/>
              <a:t> = </a:t>
            </a:r>
            <a:r>
              <a:rPr lang="en-US" sz="2000" b="1" u="sng" dirty="0">
                <a:solidFill>
                  <a:srgbClr val="FF0000"/>
                </a:solidFill>
              </a:rPr>
              <a:t>6 from i</a:t>
            </a:r>
            <a:r>
              <a:rPr lang="en-US" sz="2000" b="1" baseline="-25000" dirty="0">
                <a:solidFill>
                  <a:srgbClr val="FF0000"/>
                </a:solidFill>
              </a:rPr>
              <a:t>2</a:t>
            </a:r>
            <a:endParaRPr lang="en-US" sz="2000" dirty="0"/>
          </a:p>
        </p:txBody>
      </p:sp>
    </p:spTree>
    <p:extLst>
      <p:ext uri="{BB962C8B-B14F-4D97-AF65-F5344CB8AC3E}">
        <p14:creationId xmlns:p14="http://schemas.microsoft.com/office/powerpoint/2010/main" val="13543909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54"/>
            <a:ext cx="8229600" cy="857250"/>
          </a:xfrm>
        </p:spPr>
        <p:txBody>
          <a:bodyPr>
            <a:noAutofit/>
          </a:bodyPr>
          <a:lstStyle/>
          <a:p>
            <a:r>
              <a:rPr lang="en-US" sz="3600" dirty="0" smtClean="0"/>
              <a:t>With great power comes really poor interpretability</a:t>
            </a:r>
            <a:r>
              <a:rPr lang="is-IS" sz="3600" dirty="0" smtClean="0"/>
              <a:t>…</a:t>
            </a:r>
            <a:endParaRPr lang="en-US" sz="3600" dirty="0"/>
          </a:p>
        </p:txBody>
      </p:sp>
      <p:pic>
        <p:nvPicPr>
          <p:cNvPr id="4" name="Picture 3" descr="Screen Shot 2016-10-09 at 4.2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735" y="1031875"/>
            <a:ext cx="8369300" cy="1638300"/>
          </a:xfrm>
          <a:prstGeom prst="rect">
            <a:avLst/>
          </a:prstGeom>
        </p:spPr>
      </p:pic>
      <p:cxnSp>
        <p:nvCxnSpPr>
          <p:cNvPr id="5" name="Shape 67"/>
          <p:cNvCxnSpPr/>
          <p:nvPr/>
        </p:nvCxnSpPr>
        <p:spPr>
          <a:xfrm>
            <a:off x="1235173" y="2594952"/>
            <a:ext cx="8581" cy="2144561"/>
          </a:xfrm>
          <a:prstGeom prst="straightConnector1">
            <a:avLst/>
          </a:prstGeom>
          <a:noFill/>
          <a:ln w="38100" cap="flat" cmpd="sng">
            <a:solidFill>
              <a:srgbClr val="000000"/>
            </a:solidFill>
            <a:prstDash val="solid"/>
            <a:round/>
            <a:headEnd type="none" w="lg" len="lg"/>
            <a:tailEnd type="none" w="lg" len="lg"/>
          </a:ln>
        </p:spPr>
      </p:cxnSp>
      <p:cxnSp>
        <p:nvCxnSpPr>
          <p:cNvPr id="6" name="Shape 68"/>
          <p:cNvCxnSpPr/>
          <p:nvPr/>
        </p:nvCxnSpPr>
        <p:spPr>
          <a:xfrm>
            <a:off x="1258796" y="4739509"/>
            <a:ext cx="6920272" cy="0"/>
          </a:xfrm>
          <a:prstGeom prst="straightConnector1">
            <a:avLst/>
          </a:prstGeom>
          <a:noFill/>
          <a:ln w="38100" cap="flat" cmpd="sng">
            <a:solidFill>
              <a:srgbClr val="000000"/>
            </a:solidFill>
            <a:prstDash val="solid"/>
            <a:round/>
            <a:headEnd type="none" w="lg" len="lg"/>
            <a:tailEnd type="none" w="lg" len="lg"/>
          </a:ln>
        </p:spPr>
      </p:cxnSp>
      <p:grpSp>
        <p:nvGrpSpPr>
          <p:cNvPr id="7" name="Shape 75"/>
          <p:cNvGrpSpPr/>
          <p:nvPr/>
        </p:nvGrpSpPr>
        <p:grpSpPr>
          <a:xfrm>
            <a:off x="1370763" y="2809031"/>
            <a:ext cx="1866288" cy="555021"/>
            <a:chOff x="688575" y="1506368"/>
            <a:chExt cx="2587500" cy="1279282"/>
          </a:xfrm>
        </p:grpSpPr>
        <p:sp>
          <p:nvSpPr>
            <p:cNvPr id="8" name="Shape 76"/>
            <p:cNvSpPr>
              <a:spLocks/>
            </p:cNvSpPr>
            <p:nvPr/>
          </p:nvSpPr>
          <p:spPr>
            <a:xfrm>
              <a:off x="688575" y="1627650"/>
              <a:ext cx="2587500" cy="1158000"/>
            </a:xfrm>
            <a:prstGeom prst="ellipse">
              <a:avLst/>
            </a:prstGeom>
            <a:solidFill>
              <a:srgbClr val="E06666"/>
            </a:solid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uFillTx/>
              </a:endParaRPr>
            </a:p>
          </p:txBody>
        </p:sp>
        <p:sp>
          <p:nvSpPr>
            <p:cNvPr id="9" name="Shape 77"/>
            <p:cNvSpPr txBox="1">
              <a:spLocks/>
            </p:cNvSpPr>
            <p:nvPr/>
          </p:nvSpPr>
          <p:spPr>
            <a:xfrm>
              <a:off x="787725" y="1506368"/>
              <a:ext cx="2352601" cy="7237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uFillTx/>
                  <a:latin typeface="Cantarell"/>
                  <a:ea typeface="Cantarell"/>
                  <a:cs typeface="Cantarell"/>
                  <a:sym typeface="Cantarell"/>
                </a:rPr>
                <a:t>Deep</a:t>
              </a:r>
            </a:p>
            <a:p>
              <a:pPr lvl="0" algn="ctr" rtl="0">
                <a:spcBef>
                  <a:spcPts val="0"/>
                </a:spcBef>
                <a:buNone/>
              </a:pPr>
              <a:r>
                <a:rPr lang="en" sz="1400" b="1" dirty="0">
                  <a:uFillTx/>
                  <a:latin typeface="Cantarell"/>
                  <a:ea typeface="Cantarell"/>
                  <a:cs typeface="Cantarell"/>
                  <a:sym typeface="Cantarell"/>
                </a:rPr>
                <a:t>Learning</a:t>
              </a:r>
            </a:p>
          </p:txBody>
        </p:sp>
      </p:grpSp>
      <p:sp>
        <p:nvSpPr>
          <p:cNvPr id="10" name="Shape 78"/>
          <p:cNvSpPr txBox="1">
            <a:spLocks/>
          </p:cNvSpPr>
          <p:nvPr/>
        </p:nvSpPr>
        <p:spPr>
          <a:xfrm>
            <a:off x="2668390" y="4679014"/>
            <a:ext cx="2971163" cy="262538"/>
          </a:xfrm>
          <a:prstGeom prst="rect">
            <a:avLst/>
          </a:prstGeom>
          <a:noFill/>
          <a:ln>
            <a:noFill/>
          </a:ln>
        </p:spPr>
        <p:txBody>
          <a:bodyPr lIns="91425" tIns="91425" rIns="91425" bIns="91425" anchor="t" anchorCtr="0">
            <a:noAutofit/>
          </a:bodyPr>
          <a:lstStyle/>
          <a:p>
            <a:pPr lvl="0" algn="ctr">
              <a:spcBef>
                <a:spcPts val="0"/>
              </a:spcBef>
              <a:buNone/>
            </a:pPr>
            <a:r>
              <a:rPr lang="en" sz="2400" dirty="0">
                <a:uFillTx/>
                <a:latin typeface="Cantarell"/>
                <a:ea typeface="Cantarell"/>
                <a:cs typeface="Cantarell"/>
                <a:sym typeface="Cantarell"/>
              </a:rPr>
              <a:t>Interpretability</a:t>
            </a:r>
          </a:p>
        </p:txBody>
      </p:sp>
      <p:sp>
        <p:nvSpPr>
          <p:cNvPr id="11" name="Shape 82"/>
          <p:cNvSpPr txBox="1">
            <a:spLocks/>
          </p:cNvSpPr>
          <p:nvPr/>
        </p:nvSpPr>
        <p:spPr>
          <a:xfrm rot="16200000">
            <a:off x="119094" y="3269033"/>
            <a:ext cx="1620511" cy="582156"/>
          </a:xfrm>
          <a:prstGeom prst="rect">
            <a:avLst/>
          </a:prstGeom>
          <a:noFill/>
          <a:ln>
            <a:noFill/>
          </a:ln>
        </p:spPr>
        <p:txBody>
          <a:bodyPr lIns="91425" tIns="91425" rIns="91425" bIns="91425" anchor="t" anchorCtr="0">
            <a:noAutofit/>
          </a:bodyPr>
          <a:lstStyle/>
          <a:p>
            <a:pPr lvl="0" algn="ctr">
              <a:spcBef>
                <a:spcPts val="0"/>
              </a:spcBef>
              <a:buNone/>
            </a:pPr>
            <a:r>
              <a:rPr lang="en-US" sz="2400" dirty="0" smtClean="0">
                <a:uFillTx/>
                <a:latin typeface="Cantarell"/>
                <a:ea typeface="Cantarell"/>
                <a:cs typeface="Cantarell"/>
                <a:sym typeface="Cantarell"/>
              </a:rPr>
              <a:t>Power</a:t>
            </a:r>
            <a:endParaRPr lang="en" sz="2400" dirty="0">
              <a:uFillTx/>
              <a:latin typeface="Cantarell"/>
              <a:ea typeface="Cantarell"/>
              <a:cs typeface="Cantarell"/>
              <a:sym typeface="Cantarell"/>
            </a:endParaRPr>
          </a:p>
        </p:txBody>
      </p:sp>
      <p:grpSp>
        <p:nvGrpSpPr>
          <p:cNvPr id="15" name="Shape 75"/>
          <p:cNvGrpSpPr/>
          <p:nvPr/>
        </p:nvGrpSpPr>
        <p:grpSpPr>
          <a:xfrm>
            <a:off x="6265672" y="4320274"/>
            <a:ext cx="1866288" cy="539635"/>
            <a:chOff x="688575" y="1541835"/>
            <a:chExt cx="2587500" cy="1243815"/>
          </a:xfrm>
        </p:grpSpPr>
        <p:sp>
          <p:nvSpPr>
            <p:cNvPr id="16" name="Shape 76"/>
            <p:cNvSpPr>
              <a:spLocks/>
            </p:cNvSpPr>
            <p:nvPr/>
          </p:nvSpPr>
          <p:spPr>
            <a:xfrm>
              <a:off x="688575" y="1627650"/>
              <a:ext cx="2587500" cy="1158000"/>
            </a:xfrm>
            <a:prstGeom prst="ellipse">
              <a:avLst/>
            </a:prstGeom>
            <a:solidFill>
              <a:schemeClr val="accent2">
                <a:lumMod val="20000"/>
                <a:lumOff val="80000"/>
              </a:schemeClr>
            </a:solid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uFillTx/>
              </a:endParaRPr>
            </a:p>
          </p:txBody>
        </p:sp>
        <p:sp>
          <p:nvSpPr>
            <p:cNvPr id="17" name="Shape 77"/>
            <p:cNvSpPr txBox="1">
              <a:spLocks/>
            </p:cNvSpPr>
            <p:nvPr/>
          </p:nvSpPr>
          <p:spPr>
            <a:xfrm>
              <a:off x="817014" y="1541835"/>
              <a:ext cx="2352601" cy="723699"/>
            </a:xfrm>
            <a:prstGeom prst="rect">
              <a:avLst/>
            </a:prstGeom>
            <a:noFill/>
            <a:ln>
              <a:noFill/>
            </a:ln>
          </p:spPr>
          <p:txBody>
            <a:bodyPr lIns="91425" tIns="91425" rIns="91425" bIns="91425" anchor="t" anchorCtr="0">
              <a:noAutofit/>
            </a:bodyPr>
            <a:lstStyle/>
            <a:p>
              <a:pPr lvl="0" algn="ctr" rtl="0">
                <a:spcBef>
                  <a:spcPts val="0"/>
                </a:spcBef>
                <a:buNone/>
              </a:pPr>
              <a:r>
                <a:rPr lang="en-US" sz="1400" b="1" dirty="0" smtClean="0">
                  <a:latin typeface="Cantarell"/>
                  <a:ea typeface="Cantarell"/>
                  <a:cs typeface="Cantarell"/>
                  <a:sym typeface="Cantarell"/>
                </a:rPr>
                <a:t>Classical statistics</a:t>
              </a:r>
              <a:endParaRPr lang="en" sz="1400" b="1" dirty="0">
                <a:uFillTx/>
                <a:latin typeface="Cantarell"/>
                <a:ea typeface="Cantarell"/>
                <a:cs typeface="Cantarell"/>
                <a:sym typeface="Cantarell"/>
              </a:endParaRPr>
            </a:p>
          </p:txBody>
        </p:sp>
      </p:grpSp>
      <p:grpSp>
        <p:nvGrpSpPr>
          <p:cNvPr id="36" name="Group 35"/>
          <p:cNvGrpSpPr/>
          <p:nvPr/>
        </p:nvGrpSpPr>
        <p:grpSpPr>
          <a:xfrm>
            <a:off x="3321239" y="3528964"/>
            <a:ext cx="1866290" cy="675710"/>
            <a:chOff x="3622774" y="4979152"/>
            <a:chExt cx="1866290" cy="900946"/>
          </a:xfrm>
        </p:grpSpPr>
        <p:sp>
          <p:nvSpPr>
            <p:cNvPr id="19" name="Shape 76"/>
            <p:cNvSpPr>
              <a:spLocks/>
            </p:cNvSpPr>
            <p:nvPr/>
          </p:nvSpPr>
          <p:spPr>
            <a:xfrm>
              <a:off x="3622774" y="4984295"/>
              <a:ext cx="1866290" cy="895803"/>
            </a:xfrm>
            <a:prstGeom prst="ellipse">
              <a:avLst/>
            </a:prstGeom>
            <a:solidFill>
              <a:schemeClr val="accent2">
                <a:lumMod val="40000"/>
                <a:lumOff val="60000"/>
              </a:schemeClr>
            </a:solid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uFillTx/>
              </a:endParaRPr>
            </a:p>
          </p:txBody>
        </p:sp>
        <p:sp>
          <p:nvSpPr>
            <p:cNvPr id="20" name="Shape 77"/>
            <p:cNvSpPr txBox="1">
              <a:spLocks/>
            </p:cNvSpPr>
            <p:nvPr/>
          </p:nvSpPr>
          <p:spPr>
            <a:xfrm>
              <a:off x="3694287" y="4979152"/>
              <a:ext cx="1696864" cy="862848"/>
            </a:xfrm>
            <a:prstGeom prst="rect">
              <a:avLst/>
            </a:prstGeom>
            <a:noFill/>
            <a:ln>
              <a:noFill/>
            </a:ln>
          </p:spPr>
          <p:txBody>
            <a:bodyPr lIns="91425" tIns="91425" rIns="91425" bIns="91425" anchor="t" anchorCtr="0">
              <a:noAutofit/>
            </a:bodyPr>
            <a:lstStyle/>
            <a:p>
              <a:pPr lvl="0" algn="ctr" rtl="0">
                <a:spcBef>
                  <a:spcPts val="0"/>
                </a:spcBef>
                <a:buNone/>
              </a:pPr>
              <a:r>
                <a:rPr lang="en-US" sz="1400" b="1" dirty="0" smtClean="0">
                  <a:latin typeface="Cantarell"/>
                  <a:ea typeface="Cantarell"/>
                  <a:cs typeface="Cantarell"/>
                  <a:sym typeface="Cantarell"/>
                </a:rPr>
                <a:t>Traditional machine learning</a:t>
              </a:r>
              <a:endParaRPr lang="en" sz="1400" b="1" dirty="0">
                <a:uFillTx/>
                <a:latin typeface="Cantarell"/>
                <a:ea typeface="Cantarell"/>
                <a:cs typeface="Cantarell"/>
                <a:sym typeface="Cantarell"/>
              </a:endParaRPr>
            </a:p>
          </p:txBody>
        </p:sp>
      </p:grpSp>
      <p:grpSp>
        <p:nvGrpSpPr>
          <p:cNvPr id="24" name="Shape 75"/>
          <p:cNvGrpSpPr/>
          <p:nvPr/>
        </p:nvGrpSpPr>
        <p:grpSpPr>
          <a:xfrm>
            <a:off x="4821537" y="2852419"/>
            <a:ext cx="2292178" cy="542630"/>
            <a:chOff x="533576" y="1614888"/>
            <a:chExt cx="2587500" cy="1158000"/>
          </a:xfrm>
        </p:grpSpPr>
        <p:sp>
          <p:nvSpPr>
            <p:cNvPr id="25" name="Shape 76"/>
            <p:cNvSpPr>
              <a:spLocks/>
            </p:cNvSpPr>
            <p:nvPr/>
          </p:nvSpPr>
          <p:spPr>
            <a:xfrm>
              <a:off x="533576" y="1614888"/>
              <a:ext cx="2587500" cy="1158000"/>
            </a:xfrm>
            <a:prstGeom prst="ellipse">
              <a:avLst/>
            </a:prstGeom>
            <a:solidFill>
              <a:srgbClr val="61E438"/>
            </a:solid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uFillTx/>
              </a:endParaRPr>
            </a:p>
          </p:txBody>
        </p:sp>
        <p:sp>
          <p:nvSpPr>
            <p:cNvPr id="26" name="Shape 77"/>
            <p:cNvSpPr txBox="1">
              <a:spLocks/>
            </p:cNvSpPr>
            <p:nvPr/>
          </p:nvSpPr>
          <p:spPr>
            <a:xfrm>
              <a:off x="599193" y="1616525"/>
              <a:ext cx="2459349" cy="723697"/>
            </a:xfrm>
            <a:prstGeom prst="rect">
              <a:avLst/>
            </a:prstGeom>
            <a:noFill/>
            <a:ln>
              <a:noFill/>
            </a:ln>
          </p:spPr>
          <p:txBody>
            <a:bodyPr lIns="91425" tIns="91425" rIns="91425" bIns="91425" anchor="t" anchorCtr="0">
              <a:noAutofit/>
            </a:bodyPr>
            <a:lstStyle/>
            <a:p>
              <a:pPr lvl="0" algn="ctr" rtl="0">
                <a:spcBef>
                  <a:spcPts val="0"/>
                </a:spcBef>
                <a:buNone/>
              </a:pPr>
              <a:r>
                <a:rPr lang="en-US" sz="1400" b="1" dirty="0" smtClean="0">
                  <a:uFillTx/>
                  <a:latin typeface="Cantarell"/>
                  <a:ea typeface="Cantarell"/>
                  <a:cs typeface="Cantarell"/>
                  <a:sym typeface="Cantarell"/>
                </a:rPr>
                <a:t>Interpretable Deep Learning</a:t>
              </a:r>
              <a:endParaRPr lang="en" sz="1400" b="1" dirty="0">
                <a:uFillTx/>
                <a:latin typeface="Cantarell"/>
                <a:ea typeface="Cantarell"/>
                <a:cs typeface="Cantarell"/>
                <a:sym typeface="Cantarell"/>
              </a:endParaRPr>
            </a:p>
          </p:txBody>
        </p:sp>
      </p:grpSp>
      <p:cxnSp>
        <p:nvCxnSpPr>
          <p:cNvPr id="27" name="Straight Arrow Connector 26"/>
          <p:cNvCxnSpPr/>
          <p:nvPr/>
        </p:nvCxnSpPr>
        <p:spPr>
          <a:xfrm flipH="1" flipV="1">
            <a:off x="4981665" y="4071323"/>
            <a:ext cx="1498600" cy="371475"/>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2835365" y="3328373"/>
            <a:ext cx="749300" cy="295275"/>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8" idx="6"/>
            <a:endCxn id="25" idx="2"/>
          </p:cNvCxnSpPr>
          <p:nvPr/>
        </p:nvCxnSpPr>
        <p:spPr>
          <a:xfrm>
            <a:off x="3237051" y="3112851"/>
            <a:ext cx="1584486" cy="10882"/>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8803342" y="4681836"/>
            <a:ext cx="340658" cy="461665"/>
          </a:xfrm>
          <a:prstGeom prst="rect">
            <a:avLst/>
          </a:prstGeom>
          <a:noFill/>
        </p:spPr>
        <p:txBody>
          <a:bodyPr wrap="none" rtlCol="0">
            <a:spAutoFit/>
          </a:bodyPr>
          <a:lstStyle/>
          <a:p>
            <a:r>
              <a:rPr lang="en-US" sz="2400" b="1" dirty="0"/>
              <a:t>2</a:t>
            </a:r>
          </a:p>
        </p:txBody>
      </p:sp>
    </p:spTree>
    <p:extLst>
      <p:ext uri="{BB962C8B-B14F-4D97-AF65-F5344CB8AC3E}">
        <p14:creationId xmlns:p14="http://schemas.microsoft.com/office/powerpoint/2010/main" val="8281009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p:cNvSpPr txBox="1"/>
          <p:nvPr/>
        </p:nvSpPr>
        <p:spPr>
          <a:xfrm>
            <a:off x="121649" y="3785520"/>
            <a:ext cx="377026" cy="369332"/>
          </a:xfrm>
          <a:prstGeom prst="rect">
            <a:avLst/>
          </a:prstGeom>
          <a:noFill/>
        </p:spPr>
        <p:txBody>
          <a:bodyPr wrap="none" rtlCol="0">
            <a:spAutoFit/>
          </a:bodyPr>
          <a:lstStyle/>
          <a:p>
            <a:r>
              <a:rPr lang="en-US" b="1" dirty="0" smtClean="0">
                <a:solidFill>
                  <a:srgbClr val="A6A6A6"/>
                </a:solidFill>
              </a:rPr>
              <a:t>-</a:t>
            </a:r>
            <a:r>
              <a:rPr lang="en-US" b="1" dirty="0">
                <a:solidFill>
                  <a:srgbClr val="A6A6A6"/>
                </a:solidFill>
              </a:rPr>
              <a:t>6</a:t>
            </a:r>
          </a:p>
        </p:txBody>
      </p:sp>
      <p:sp>
        <p:nvSpPr>
          <p:cNvPr id="2" name="Title 1"/>
          <p:cNvSpPr>
            <a:spLocks noGrp="1"/>
          </p:cNvSpPr>
          <p:nvPr>
            <p:ph type="title"/>
          </p:nvPr>
        </p:nvSpPr>
        <p:spPr>
          <a:xfrm>
            <a:off x="0" y="82154"/>
            <a:ext cx="9144000" cy="857250"/>
          </a:xfrm>
        </p:spPr>
        <p:txBody>
          <a:bodyPr>
            <a:noAutofit/>
          </a:bodyPr>
          <a:lstStyle/>
          <a:p>
            <a:r>
              <a:rPr lang="en-US" sz="3600" dirty="0" smtClean="0"/>
              <a:t>The DeepLIFT solution: consider different orders for </a:t>
            </a:r>
            <a:r>
              <a:rPr lang="en-US" sz="3600" dirty="0"/>
              <a:t>adding positive </a:t>
            </a:r>
            <a:r>
              <a:rPr lang="en-US" sz="3600" dirty="0" smtClean="0"/>
              <a:t>and negative terms</a:t>
            </a:r>
            <a:endParaRPr lang="en-US" sz="3600" dirty="0"/>
          </a:p>
        </p:txBody>
      </p:sp>
      <p:sp>
        <p:nvSpPr>
          <p:cNvPr id="21" name="TextBox 20"/>
          <p:cNvSpPr txBox="1"/>
          <p:nvPr/>
        </p:nvSpPr>
        <p:spPr>
          <a:xfrm>
            <a:off x="509519" y="1397670"/>
            <a:ext cx="2733546" cy="461665"/>
          </a:xfrm>
          <a:prstGeom prst="rect">
            <a:avLst/>
          </a:prstGeom>
          <a:noFill/>
        </p:spPr>
        <p:txBody>
          <a:bodyPr wrap="square" rtlCol="0">
            <a:spAutoFit/>
          </a:bodyPr>
          <a:lstStyle/>
          <a:p>
            <a:r>
              <a:rPr lang="en-US" sz="2400" b="1" dirty="0">
                <a:solidFill>
                  <a:srgbClr val="A6A6A6"/>
                </a:solidFill>
              </a:rPr>
              <a:t>y = i</a:t>
            </a:r>
            <a:r>
              <a:rPr lang="en-US" sz="2400" b="1" baseline="-25000" dirty="0">
                <a:solidFill>
                  <a:srgbClr val="A6A6A6"/>
                </a:solidFill>
              </a:rPr>
              <a:t>1</a:t>
            </a:r>
            <a:r>
              <a:rPr lang="en-US" sz="2400" b="1" dirty="0">
                <a:solidFill>
                  <a:srgbClr val="A6A6A6"/>
                </a:solidFill>
              </a:rPr>
              <a:t> – </a:t>
            </a:r>
            <a:r>
              <a:rPr lang="en-US" sz="2400" b="1" dirty="0" err="1">
                <a:solidFill>
                  <a:srgbClr val="A6A6A6"/>
                </a:solidFill>
              </a:rPr>
              <a:t>ReLU</a:t>
            </a:r>
            <a:r>
              <a:rPr lang="en-US" sz="2400" b="1" dirty="0">
                <a:solidFill>
                  <a:srgbClr val="A6A6A6"/>
                </a:solidFill>
              </a:rPr>
              <a:t>(i</a:t>
            </a:r>
            <a:r>
              <a:rPr lang="en-US" sz="2400" b="1" baseline="-25000" dirty="0">
                <a:solidFill>
                  <a:srgbClr val="A6A6A6"/>
                </a:solidFill>
              </a:rPr>
              <a:t>1</a:t>
            </a:r>
            <a:r>
              <a:rPr lang="en-US" sz="2400" b="1" dirty="0">
                <a:solidFill>
                  <a:srgbClr val="A6A6A6"/>
                </a:solidFill>
              </a:rPr>
              <a:t> – i</a:t>
            </a:r>
            <a:r>
              <a:rPr lang="en-US" sz="2400" b="1" baseline="-25000" dirty="0">
                <a:solidFill>
                  <a:srgbClr val="A6A6A6"/>
                </a:solidFill>
              </a:rPr>
              <a:t>2</a:t>
            </a:r>
            <a:r>
              <a:rPr lang="en-US" sz="2400" b="1" dirty="0">
                <a:solidFill>
                  <a:srgbClr val="A6A6A6"/>
                </a:solidFill>
              </a:rPr>
              <a:t>)</a:t>
            </a:r>
            <a:endParaRPr lang="en-US" sz="2400" b="1" dirty="0" smtClean="0">
              <a:solidFill>
                <a:srgbClr val="A6A6A6"/>
              </a:solidFill>
            </a:endParaRPr>
          </a:p>
        </p:txBody>
      </p:sp>
      <p:sp>
        <p:nvSpPr>
          <p:cNvPr id="35" name="TextBox 34"/>
          <p:cNvSpPr txBox="1"/>
          <p:nvPr/>
        </p:nvSpPr>
        <p:spPr>
          <a:xfrm>
            <a:off x="12700" y="2711455"/>
            <a:ext cx="2861668" cy="646331"/>
          </a:xfrm>
          <a:prstGeom prst="rect">
            <a:avLst/>
          </a:prstGeom>
          <a:noFill/>
        </p:spPr>
        <p:txBody>
          <a:bodyPr wrap="none" rtlCol="0">
            <a:spAutoFit/>
          </a:bodyPr>
          <a:lstStyle/>
          <a:p>
            <a:r>
              <a:rPr lang="en-US" dirty="0">
                <a:solidFill>
                  <a:srgbClr val="A6A6A6"/>
                </a:solidFill>
              </a:rPr>
              <a:t>Standard breakdown:</a:t>
            </a:r>
          </a:p>
          <a:p>
            <a:r>
              <a:rPr lang="en-US" b="1" dirty="0">
                <a:solidFill>
                  <a:srgbClr val="A6A6A6"/>
                </a:solidFill>
              </a:rPr>
              <a:t>4 = (10 from i</a:t>
            </a:r>
            <a:r>
              <a:rPr lang="en-US" b="1" baseline="-25000" dirty="0">
                <a:solidFill>
                  <a:srgbClr val="A6A6A6"/>
                </a:solidFill>
              </a:rPr>
              <a:t>1</a:t>
            </a:r>
            <a:r>
              <a:rPr lang="en-US" b="1" dirty="0">
                <a:solidFill>
                  <a:srgbClr val="A6A6A6"/>
                </a:solidFill>
              </a:rPr>
              <a:t>) + (-6 from i</a:t>
            </a:r>
            <a:r>
              <a:rPr lang="en-US" b="1" baseline="-25000" dirty="0">
                <a:solidFill>
                  <a:srgbClr val="A6A6A6"/>
                </a:solidFill>
              </a:rPr>
              <a:t>2</a:t>
            </a:r>
            <a:r>
              <a:rPr lang="en-US" b="1" dirty="0">
                <a:solidFill>
                  <a:srgbClr val="A6A6A6"/>
                </a:solidFill>
              </a:rPr>
              <a:t>)</a:t>
            </a:r>
            <a:endParaRPr lang="en-US" b="1" baseline="-25000" dirty="0">
              <a:solidFill>
                <a:srgbClr val="A6A6A6"/>
              </a:solidFill>
            </a:endParaRPr>
          </a:p>
        </p:txBody>
      </p:sp>
      <p:grpSp>
        <p:nvGrpSpPr>
          <p:cNvPr id="36" name="Group 35"/>
          <p:cNvGrpSpPr/>
          <p:nvPr/>
        </p:nvGrpSpPr>
        <p:grpSpPr>
          <a:xfrm>
            <a:off x="190501" y="3606783"/>
            <a:ext cx="2455662" cy="893687"/>
            <a:chOff x="196877" y="2514600"/>
            <a:chExt cx="1758923" cy="952500"/>
          </a:xfrm>
        </p:grpSpPr>
        <p:grpSp>
          <p:nvGrpSpPr>
            <p:cNvPr id="37" name="Group 36"/>
            <p:cNvGrpSpPr/>
            <p:nvPr/>
          </p:nvGrpSpPr>
          <p:grpSpPr>
            <a:xfrm>
              <a:off x="203200" y="2514600"/>
              <a:ext cx="1752600" cy="952500"/>
              <a:chOff x="203200" y="2514600"/>
              <a:chExt cx="1752600" cy="952500"/>
            </a:xfrm>
          </p:grpSpPr>
          <p:cxnSp>
            <p:nvCxnSpPr>
              <p:cNvPr id="40" name="Straight Connector 39"/>
              <p:cNvCxnSpPr/>
              <p:nvPr/>
            </p:nvCxnSpPr>
            <p:spPr>
              <a:xfrm>
                <a:off x="850900" y="2514600"/>
                <a:ext cx="0" cy="9525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203200" y="3441700"/>
                <a:ext cx="1752600" cy="127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grpSp>
        <p:cxnSp>
          <p:nvCxnSpPr>
            <p:cNvPr id="38" name="Straight Connector 37"/>
            <p:cNvCxnSpPr/>
            <p:nvPr/>
          </p:nvCxnSpPr>
          <p:spPr>
            <a:xfrm flipH="1">
              <a:off x="850900" y="2578100"/>
              <a:ext cx="1028700" cy="863600"/>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196877" y="3429000"/>
              <a:ext cx="654023" cy="6051"/>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642596" y="3263613"/>
            <a:ext cx="1267369" cy="369332"/>
          </a:xfrm>
          <a:prstGeom prst="rect">
            <a:avLst/>
          </a:prstGeom>
          <a:noFill/>
        </p:spPr>
        <p:txBody>
          <a:bodyPr wrap="none" rtlCol="0">
            <a:spAutoFit/>
          </a:bodyPr>
          <a:lstStyle/>
          <a:p>
            <a:r>
              <a:rPr lang="en-US" b="1" dirty="0" err="1" smtClean="0">
                <a:solidFill>
                  <a:srgbClr val="A6A6A6"/>
                </a:solidFill>
              </a:rPr>
              <a:t>ReLU</a:t>
            </a:r>
            <a:r>
              <a:rPr lang="en-US" b="1" dirty="0" smtClean="0">
                <a:solidFill>
                  <a:srgbClr val="A6A6A6"/>
                </a:solidFill>
              </a:rPr>
              <a:t>(i</a:t>
            </a:r>
            <a:r>
              <a:rPr lang="en-US" b="1" baseline="-25000" dirty="0" smtClean="0">
                <a:solidFill>
                  <a:srgbClr val="A6A6A6"/>
                </a:solidFill>
              </a:rPr>
              <a:t>1</a:t>
            </a:r>
            <a:r>
              <a:rPr lang="en-US" b="1" dirty="0" smtClean="0">
                <a:solidFill>
                  <a:srgbClr val="A6A6A6"/>
                </a:solidFill>
              </a:rPr>
              <a:t> - i</a:t>
            </a:r>
            <a:r>
              <a:rPr lang="en-US" b="1" baseline="-25000" dirty="0" smtClean="0">
                <a:solidFill>
                  <a:srgbClr val="A6A6A6"/>
                </a:solidFill>
              </a:rPr>
              <a:t>2</a:t>
            </a:r>
            <a:r>
              <a:rPr lang="en-US" b="1" dirty="0" smtClean="0">
                <a:solidFill>
                  <a:srgbClr val="A6A6A6"/>
                </a:solidFill>
              </a:rPr>
              <a:t>)</a:t>
            </a:r>
            <a:endParaRPr lang="en-US" b="1" dirty="0">
              <a:solidFill>
                <a:srgbClr val="A6A6A6"/>
              </a:solidFill>
            </a:endParaRPr>
          </a:p>
        </p:txBody>
      </p:sp>
      <p:sp>
        <p:nvSpPr>
          <p:cNvPr id="43" name="TextBox 42"/>
          <p:cNvSpPr txBox="1"/>
          <p:nvPr/>
        </p:nvSpPr>
        <p:spPr>
          <a:xfrm>
            <a:off x="2646164" y="4274069"/>
            <a:ext cx="633507" cy="369332"/>
          </a:xfrm>
          <a:prstGeom prst="rect">
            <a:avLst/>
          </a:prstGeom>
          <a:noFill/>
        </p:spPr>
        <p:txBody>
          <a:bodyPr wrap="none" rtlCol="0">
            <a:spAutoFit/>
          </a:bodyPr>
          <a:lstStyle/>
          <a:p>
            <a:r>
              <a:rPr lang="en-US" b="1" dirty="0" smtClean="0">
                <a:solidFill>
                  <a:srgbClr val="A6A6A6"/>
                </a:solidFill>
              </a:rPr>
              <a:t>i</a:t>
            </a:r>
            <a:r>
              <a:rPr lang="en-US" b="1" baseline="-25000" dirty="0" smtClean="0">
                <a:solidFill>
                  <a:srgbClr val="A6A6A6"/>
                </a:solidFill>
              </a:rPr>
              <a:t>1</a:t>
            </a:r>
            <a:r>
              <a:rPr lang="en-US" b="1" dirty="0" smtClean="0">
                <a:solidFill>
                  <a:srgbClr val="A6A6A6"/>
                </a:solidFill>
              </a:rPr>
              <a:t> - i</a:t>
            </a:r>
            <a:r>
              <a:rPr lang="en-US" b="1" baseline="-25000" dirty="0" smtClean="0">
                <a:solidFill>
                  <a:srgbClr val="A6A6A6"/>
                </a:solidFill>
              </a:rPr>
              <a:t>2</a:t>
            </a:r>
            <a:endParaRPr lang="en-US" b="1" dirty="0">
              <a:solidFill>
                <a:srgbClr val="A6A6A6"/>
              </a:solidFill>
            </a:endParaRPr>
          </a:p>
        </p:txBody>
      </p:sp>
      <p:cxnSp>
        <p:nvCxnSpPr>
          <p:cNvPr id="44" name="Straight Arrow Connector 43"/>
          <p:cNvCxnSpPr/>
          <p:nvPr/>
        </p:nvCxnSpPr>
        <p:spPr>
          <a:xfrm flipV="1">
            <a:off x="1103593" y="4714955"/>
            <a:ext cx="1312070" cy="11916"/>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1529131" y="4857945"/>
            <a:ext cx="851073" cy="11916"/>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2344742" y="3761688"/>
            <a:ext cx="17731" cy="714950"/>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1688707" y="4428975"/>
            <a:ext cx="671979" cy="369332"/>
          </a:xfrm>
          <a:prstGeom prst="rect">
            <a:avLst/>
          </a:prstGeom>
          <a:noFill/>
        </p:spPr>
        <p:txBody>
          <a:bodyPr wrap="none" rtlCol="0">
            <a:spAutoFit/>
          </a:bodyPr>
          <a:lstStyle/>
          <a:p>
            <a:r>
              <a:rPr lang="en-US" b="1" dirty="0" smtClean="0">
                <a:solidFill>
                  <a:srgbClr val="A6A6A6"/>
                </a:solidFill>
              </a:rPr>
              <a:t>i</a:t>
            </a:r>
            <a:r>
              <a:rPr lang="en-US" b="1" baseline="-25000" dirty="0" smtClean="0">
                <a:solidFill>
                  <a:srgbClr val="A6A6A6"/>
                </a:solidFill>
              </a:rPr>
              <a:t>1</a:t>
            </a:r>
            <a:r>
              <a:rPr lang="en-US" b="1" dirty="0" smtClean="0">
                <a:solidFill>
                  <a:srgbClr val="A6A6A6"/>
                </a:solidFill>
              </a:rPr>
              <a:t>=10</a:t>
            </a:r>
            <a:endParaRPr lang="en-US" b="1" dirty="0">
              <a:solidFill>
                <a:srgbClr val="A6A6A6"/>
              </a:solidFill>
            </a:endParaRPr>
          </a:p>
        </p:txBody>
      </p:sp>
      <p:sp>
        <p:nvSpPr>
          <p:cNvPr id="48" name="TextBox 47"/>
          <p:cNvSpPr txBox="1"/>
          <p:nvPr/>
        </p:nvSpPr>
        <p:spPr>
          <a:xfrm>
            <a:off x="1724168" y="4810281"/>
            <a:ext cx="551315" cy="369332"/>
          </a:xfrm>
          <a:prstGeom prst="rect">
            <a:avLst/>
          </a:prstGeom>
          <a:noFill/>
        </p:spPr>
        <p:txBody>
          <a:bodyPr wrap="none" rtlCol="0">
            <a:spAutoFit/>
          </a:bodyPr>
          <a:lstStyle/>
          <a:p>
            <a:r>
              <a:rPr lang="en-US" b="1" dirty="0">
                <a:solidFill>
                  <a:srgbClr val="A6A6A6"/>
                </a:solidFill>
              </a:rPr>
              <a:t>i</a:t>
            </a:r>
            <a:r>
              <a:rPr lang="en-US" b="1" baseline="-25000" dirty="0" smtClean="0">
                <a:solidFill>
                  <a:srgbClr val="A6A6A6"/>
                </a:solidFill>
              </a:rPr>
              <a:t>2</a:t>
            </a:r>
            <a:r>
              <a:rPr lang="en-US" b="1" dirty="0" smtClean="0">
                <a:solidFill>
                  <a:srgbClr val="A6A6A6"/>
                </a:solidFill>
              </a:rPr>
              <a:t>=6</a:t>
            </a:r>
            <a:endParaRPr lang="en-US" b="1" dirty="0">
              <a:solidFill>
                <a:srgbClr val="A6A6A6"/>
              </a:solidFill>
            </a:endParaRPr>
          </a:p>
        </p:txBody>
      </p:sp>
      <p:sp>
        <p:nvSpPr>
          <p:cNvPr id="49" name="TextBox 48"/>
          <p:cNvSpPr txBox="1"/>
          <p:nvPr/>
        </p:nvSpPr>
        <p:spPr>
          <a:xfrm>
            <a:off x="448298" y="3750710"/>
            <a:ext cx="533620" cy="369332"/>
          </a:xfrm>
          <a:prstGeom prst="rect">
            <a:avLst/>
          </a:prstGeom>
          <a:noFill/>
        </p:spPr>
        <p:txBody>
          <a:bodyPr wrap="none" rtlCol="0">
            <a:spAutoFit/>
          </a:bodyPr>
          <a:lstStyle/>
          <a:p>
            <a:r>
              <a:rPr lang="en-US" b="1" dirty="0" smtClean="0">
                <a:solidFill>
                  <a:srgbClr val="A6A6A6"/>
                </a:solidFill>
              </a:rPr>
              <a:t>+10</a:t>
            </a:r>
            <a:endParaRPr lang="en-US" b="1" dirty="0">
              <a:solidFill>
                <a:srgbClr val="A6A6A6"/>
              </a:solidFill>
            </a:endParaRPr>
          </a:p>
        </p:txBody>
      </p:sp>
      <p:cxnSp>
        <p:nvCxnSpPr>
          <p:cNvPr id="54" name="Straight Connector 53"/>
          <p:cNvCxnSpPr/>
          <p:nvPr/>
        </p:nvCxnSpPr>
        <p:spPr>
          <a:xfrm flipV="1">
            <a:off x="1549400" y="4214489"/>
            <a:ext cx="15192" cy="274961"/>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085863" y="3761688"/>
            <a:ext cx="1258878" cy="0"/>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139056" y="4226406"/>
            <a:ext cx="443267" cy="11916"/>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924634" y="3761689"/>
            <a:ext cx="0" cy="691118"/>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479641" y="3763086"/>
            <a:ext cx="0" cy="475236"/>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6390924" y="2714625"/>
            <a:ext cx="2724611" cy="646331"/>
          </a:xfrm>
          <a:prstGeom prst="rect">
            <a:avLst/>
          </a:prstGeom>
          <a:noFill/>
        </p:spPr>
        <p:txBody>
          <a:bodyPr wrap="none" rtlCol="0">
            <a:spAutoFit/>
          </a:bodyPr>
          <a:lstStyle/>
          <a:p>
            <a:r>
              <a:rPr lang="en-US" dirty="0"/>
              <a:t>O</a:t>
            </a:r>
            <a:r>
              <a:rPr lang="en-US" dirty="0" smtClean="0"/>
              <a:t>ther possible breakdown:</a:t>
            </a:r>
          </a:p>
          <a:p>
            <a:r>
              <a:rPr lang="en-US" b="1" dirty="0"/>
              <a:t>4</a:t>
            </a:r>
            <a:r>
              <a:rPr lang="en-US" b="1" dirty="0" smtClean="0"/>
              <a:t> = </a:t>
            </a:r>
            <a:r>
              <a:rPr lang="en-US" b="1" dirty="0" smtClean="0">
                <a:solidFill>
                  <a:srgbClr val="008000"/>
                </a:solidFill>
              </a:rPr>
              <a:t>(4 from i</a:t>
            </a:r>
            <a:r>
              <a:rPr lang="en-US" b="1" baseline="-25000" dirty="0" smtClean="0">
                <a:solidFill>
                  <a:srgbClr val="008000"/>
                </a:solidFill>
              </a:rPr>
              <a:t>1</a:t>
            </a:r>
            <a:r>
              <a:rPr lang="en-US" b="1" dirty="0" smtClean="0">
                <a:solidFill>
                  <a:srgbClr val="008000"/>
                </a:solidFill>
              </a:rPr>
              <a:t>)</a:t>
            </a:r>
            <a:r>
              <a:rPr lang="en-US" b="1" dirty="0" smtClean="0"/>
              <a:t> + </a:t>
            </a:r>
            <a:r>
              <a:rPr lang="en-US" b="1" dirty="0" smtClean="0">
                <a:solidFill>
                  <a:srgbClr val="FF0000"/>
                </a:solidFill>
              </a:rPr>
              <a:t>(0 from i</a:t>
            </a:r>
            <a:r>
              <a:rPr lang="en-US" b="1" baseline="-25000" dirty="0" smtClean="0">
                <a:solidFill>
                  <a:srgbClr val="FF0000"/>
                </a:solidFill>
              </a:rPr>
              <a:t>2</a:t>
            </a:r>
            <a:r>
              <a:rPr lang="en-US" b="1" dirty="0" smtClean="0">
                <a:solidFill>
                  <a:srgbClr val="FF0000"/>
                </a:solidFill>
              </a:rPr>
              <a:t>)</a:t>
            </a:r>
            <a:endParaRPr lang="en-US" b="1" dirty="0">
              <a:solidFill>
                <a:srgbClr val="FF0000"/>
              </a:solidFill>
            </a:endParaRPr>
          </a:p>
        </p:txBody>
      </p:sp>
      <p:grpSp>
        <p:nvGrpSpPr>
          <p:cNvPr id="79" name="Group 78"/>
          <p:cNvGrpSpPr/>
          <p:nvPr/>
        </p:nvGrpSpPr>
        <p:grpSpPr>
          <a:xfrm>
            <a:off x="6133724" y="3559625"/>
            <a:ext cx="2407685" cy="901265"/>
            <a:chOff x="203200" y="2514600"/>
            <a:chExt cx="1752600" cy="952500"/>
          </a:xfrm>
        </p:grpSpPr>
        <p:grpSp>
          <p:nvGrpSpPr>
            <p:cNvPr id="80" name="Group 79"/>
            <p:cNvGrpSpPr/>
            <p:nvPr/>
          </p:nvGrpSpPr>
          <p:grpSpPr>
            <a:xfrm>
              <a:off x="203200" y="2514600"/>
              <a:ext cx="1752600" cy="952500"/>
              <a:chOff x="203200" y="2514600"/>
              <a:chExt cx="1752600" cy="952500"/>
            </a:xfrm>
          </p:grpSpPr>
          <p:cxnSp>
            <p:nvCxnSpPr>
              <p:cNvPr id="83" name="Straight Connector 82"/>
              <p:cNvCxnSpPr/>
              <p:nvPr/>
            </p:nvCxnSpPr>
            <p:spPr>
              <a:xfrm>
                <a:off x="850900" y="2514600"/>
                <a:ext cx="0" cy="952500"/>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203200" y="3441700"/>
                <a:ext cx="1752600" cy="12700"/>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cxnSp>
          <p:nvCxnSpPr>
            <p:cNvPr id="81" name="Straight Connector 80"/>
            <p:cNvCxnSpPr/>
            <p:nvPr/>
          </p:nvCxnSpPr>
          <p:spPr>
            <a:xfrm flipH="1">
              <a:off x="850900" y="2578100"/>
              <a:ext cx="1028700" cy="863600"/>
            </a:xfrm>
            <a:prstGeom prst="line">
              <a:avLst/>
            </a:prstGeom>
            <a:ln>
              <a:solidFill>
                <a:srgbClr val="3366FF"/>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a:off x="221961" y="3433530"/>
              <a:ext cx="628630" cy="10066"/>
            </a:xfrm>
            <a:prstGeom prst="line">
              <a:avLst/>
            </a:prstGeom>
            <a:ln>
              <a:solidFill>
                <a:srgbClr val="3366FF"/>
              </a:solidFill>
            </a:ln>
            <a:effectLst/>
          </p:spPr>
          <p:style>
            <a:lnRef idx="2">
              <a:schemeClr val="accent1"/>
            </a:lnRef>
            <a:fillRef idx="0">
              <a:schemeClr val="accent1"/>
            </a:fillRef>
            <a:effectRef idx="1">
              <a:schemeClr val="accent1"/>
            </a:effectRef>
            <a:fontRef idx="minor">
              <a:schemeClr val="tx1"/>
            </a:fontRef>
          </p:style>
        </p:cxnSp>
      </p:grpSp>
      <p:sp>
        <p:nvSpPr>
          <p:cNvPr id="85" name="TextBox 84"/>
          <p:cNvSpPr txBox="1"/>
          <p:nvPr/>
        </p:nvSpPr>
        <p:spPr>
          <a:xfrm>
            <a:off x="6569899" y="3248553"/>
            <a:ext cx="1267369" cy="369332"/>
          </a:xfrm>
          <a:prstGeom prst="rect">
            <a:avLst/>
          </a:prstGeom>
          <a:noFill/>
        </p:spPr>
        <p:txBody>
          <a:bodyPr wrap="none" rtlCol="0">
            <a:spAutoFit/>
          </a:bodyPr>
          <a:lstStyle/>
          <a:p>
            <a:r>
              <a:rPr lang="en-US" b="1" dirty="0" err="1" smtClean="0"/>
              <a:t>ReLU</a:t>
            </a:r>
            <a:r>
              <a:rPr lang="en-US" b="1" dirty="0" smtClean="0"/>
              <a:t>(</a:t>
            </a:r>
            <a:r>
              <a:rPr lang="en-US" b="1" dirty="0" smtClean="0">
                <a:solidFill>
                  <a:srgbClr val="008000"/>
                </a:solidFill>
              </a:rPr>
              <a:t>i</a:t>
            </a:r>
            <a:r>
              <a:rPr lang="en-US" b="1" baseline="-25000" dirty="0" smtClean="0">
                <a:solidFill>
                  <a:srgbClr val="008000"/>
                </a:solidFill>
              </a:rPr>
              <a:t>1</a:t>
            </a:r>
            <a:r>
              <a:rPr lang="en-US" b="1" dirty="0" smtClean="0"/>
              <a:t> - </a:t>
            </a:r>
            <a:r>
              <a:rPr lang="en-US" b="1" dirty="0" smtClean="0">
                <a:solidFill>
                  <a:srgbClr val="FF0000"/>
                </a:solidFill>
              </a:rPr>
              <a:t>i</a:t>
            </a:r>
            <a:r>
              <a:rPr lang="en-US" b="1" baseline="-25000" dirty="0" smtClean="0">
                <a:solidFill>
                  <a:srgbClr val="FF0000"/>
                </a:solidFill>
              </a:rPr>
              <a:t>2</a:t>
            </a:r>
            <a:r>
              <a:rPr lang="en-US" b="1" dirty="0" smtClean="0"/>
              <a:t>)</a:t>
            </a:r>
            <a:endParaRPr lang="en-US" b="1" dirty="0"/>
          </a:p>
        </p:txBody>
      </p:sp>
      <p:sp>
        <p:nvSpPr>
          <p:cNvPr id="86" name="TextBox 85"/>
          <p:cNvSpPr txBox="1"/>
          <p:nvPr/>
        </p:nvSpPr>
        <p:spPr>
          <a:xfrm>
            <a:off x="8541409" y="4232570"/>
            <a:ext cx="633507" cy="369332"/>
          </a:xfrm>
          <a:prstGeom prst="rect">
            <a:avLst/>
          </a:prstGeom>
          <a:noFill/>
        </p:spPr>
        <p:txBody>
          <a:bodyPr wrap="none" rtlCol="0">
            <a:spAutoFit/>
          </a:bodyPr>
          <a:lstStyle/>
          <a:p>
            <a:r>
              <a:rPr lang="en-US" b="1" dirty="0" smtClean="0"/>
              <a:t>i</a:t>
            </a:r>
            <a:r>
              <a:rPr lang="en-US" b="1" baseline="-25000" dirty="0" smtClean="0"/>
              <a:t>1</a:t>
            </a:r>
            <a:r>
              <a:rPr lang="en-US" b="1" dirty="0" smtClean="0"/>
              <a:t> - i</a:t>
            </a:r>
            <a:r>
              <a:rPr lang="en-US" b="1" baseline="-25000" dirty="0" smtClean="0"/>
              <a:t>2</a:t>
            </a:r>
            <a:endParaRPr lang="en-US" b="1" dirty="0"/>
          </a:p>
        </p:txBody>
      </p:sp>
      <p:cxnSp>
        <p:nvCxnSpPr>
          <p:cNvPr id="87" name="Straight Arrow Connector 86"/>
          <p:cNvCxnSpPr/>
          <p:nvPr/>
        </p:nvCxnSpPr>
        <p:spPr>
          <a:xfrm flipV="1">
            <a:off x="6220958" y="4821396"/>
            <a:ext cx="1291077" cy="1201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6657134" y="4797362"/>
            <a:ext cx="671979" cy="369332"/>
          </a:xfrm>
          <a:prstGeom prst="rect">
            <a:avLst/>
          </a:prstGeom>
          <a:noFill/>
        </p:spPr>
        <p:txBody>
          <a:bodyPr wrap="none" rtlCol="0">
            <a:spAutoFit/>
          </a:bodyPr>
          <a:lstStyle/>
          <a:p>
            <a:r>
              <a:rPr lang="en-US" b="1" dirty="0" smtClean="0">
                <a:solidFill>
                  <a:srgbClr val="008000"/>
                </a:solidFill>
              </a:rPr>
              <a:t>i</a:t>
            </a:r>
            <a:r>
              <a:rPr lang="en-US" b="1" baseline="-25000" dirty="0" smtClean="0">
                <a:solidFill>
                  <a:srgbClr val="008000"/>
                </a:solidFill>
              </a:rPr>
              <a:t>1</a:t>
            </a:r>
            <a:r>
              <a:rPr lang="en-US" b="1" dirty="0" smtClean="0">
                <a:solidFill>
                  <a:srgbClr val="008000"/>
                </a:solidFill>
              </a:rPr>
              <a:t>=10</a:t>
            </a:r>
            <a:endParaRPr lang="en-US" b="1" dirty="0">
              <a:solidFill>
                <a:srgbClr val="008000"/>
              </a:solidFill>
            </a:endParaRPr>
          </a:p>
        </p:txBody>
      </p:sp>
      <p:sp>
        <p:nvSpPr>
          <p:cNvPr id="91" name="TextBox 90"/>
          <p:cNvSpPr txBox="1"/>
          <p:nvPr/>
        </p:nvSpPr>
        <p:spPr>
          <a:xfrm>
            <a:off x="6535005" y="4412822"/>
            <a:ext cx="551315" cy="369332"/>
          </a:xfrm>
          <a:prstGeom prst="rect">
            <a:avLst/>
          </a:prstGeom>
          <a:noFill/>
        </p:spPr>
        <p:txBody>
          <a:bodyPr wrap="none" rtlCol="0">
            <a:spAutoFit/>
          </a:bodyPr>
          <a:lstStyle/>
          <a:p>
            <a:r>
              <a:rPr lang="en-US" b="1" dirty="0" smtClean="0">
                <a:solidFill>
                  <a:srgbClr val="FF0000"/>
                </a:solidFill>
              </a:rPr>
              <a:t>i</a:t>
            </a:r>
            <a:r>
              <a:rPr lang="en-US" b="1" baseline="-25000" dirty="0" smtClean="0">
                <a:solidFill>
                  <a:srgbClr val="FF0000"/>
                </a:solidFill>
              </a:rPr>
              <a:t>2</a:t>
            </a:r>
            <a:r>
              <a:rPr lang="en-US" b="1" dirty="0" smtClean="0">
                <a:solidFill>
                  <a:srgbClr val="FF0000"/>
                </a:solidFill>
              </a:rPr>
              <a:t>=6</a:t>
            </a:r>
            <a:endParaRPr lang="en-US" b="1" dirty="0">
              <a:solidFill>
                <a:srgbClr val="FF0000"/>
              </a:solidFill>
            </a:endParaRPr>
          </a:p>
        </p:txBody>
      </p:sp>
      <p:sp>
        <p:nvSpPr>
          <p:cNvPr id="92" name="TextBox 91"/>
          <p:cNvSpPr txBox="1"/>
          <p:nvPr/>
        </p:nvSpPr>
        <p:spPr>
          <a:xfrm>
            <a:off x="6471752" y="4136435"/>
            <a:ext cx="416625" cy="369332"/>
          </a:xfrm>
          <a:prstGeom prst="rect">
            <a:avLst/>
          </a:prstGeom>
          <a:noFill/>
        </p:spPr>
        <p:txBody>
          <a:bodyPr wrap="none" rtlCol="0">
            <a:spAutoFit/>
          </a:bodyPr>
          <a:lstStyle/>
          <a:p>
            <a:r>
              <a:rPr lang="en-US" b="1" dirty="0" smtClean="0">
                <a:solidFill>
                  <a:srgbClr val="008000"/>
                </a:solidFill>
              </a:rPr>
              <a:t>+4</a:t>
            </a:r>
            <a:endParaRPr lang="en-US" b="1" dirty="0">
              <a:solidFill>
                <a:srgbClr val="008000"/>
              </a:solidFill>
            </a:endParaRPr>
          </a:p>
        </p:txBody>
      </p:sp>
      <p:cxnSp>
        <p:nvCxnSpPr>
          <p:cNvPr id="93" name="Straight Connector 92"/>
          <p:cNvCxnSpPr/>
          <p:nvPr/>
        </p:nvCxnSpPr>
        <p:spPr>
          <a:xfrm flipH="1" flipV="1">
            <a:off x="7477142" y="4172485"/>
            <a:ext cx="3158" cy="266165"/>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7058415" y="4184502"/>
            <a:ext cx="436175" cy="12017"/>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6961683" y="4196519"/>
            <a:ext cx="0" cy="22832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a:off x="6220958" y="4689210"/>
            <a:ext cx="837456" cy="1201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24" name="TextBox 123"/>
          <p:cNvSpPr txBox="1"/>
          <p:nvPr/>
        </p:nvSpPr>
        <p:spPr>
          <a:xfrm>
            <a:off x="5918192" y="4227346"/>
            <a:ext cx="301660" cy="369332"/>
          </a:xfrm>
          <a:prstGeom prst="rect">
            <a:avLst/>
          </a:prstGeom>
          <a:noFill/>
        </p:spPr>
        <p:txBody>
          <a:bodyPr wrap="none" rtlCol="0">
            <a:spAutoFit/>
          </a:bodyPr>
          <a:lstStyle/>
          <a:p>
            <a:r>
              <a:rPr lang="en-US" b="1" dirty="0" smtClean="0">
                <a:solidFill>
                  <a:srgbClr val="FF0000"/>
                </a:solidFill>
              </a:rPr>
              <a:t>0</a:t>
            </a:r>
            <a:endParaRPr lang="en-US" b="1" dirty="0">
              <a:solidFill>
                <a:srgbClr val="FF0000"/>
              </a:solidFill>
            </a:endParaRPr>
          </a:p>
        </p:txBody>
      </p:sp>
      <p:sp>
        <p:nvSpPr>
          <p:cNvPr id="136" name="Rectangle 135"/>
          <p:cNvSpPr/>
          <p:nvPr/>
        </p:nvSpPr>
        <p:spPr>
          <a:xfrm>
            <a:off x="446289" y="1817301"/>
            <a:ext cx="8584525" cy="400110"/>
          </a:xfrm>
          <a:prstGeom prst="rect">
            <a:avLst/>
          </a:prstGeom>
        </p:spPr>
        <p:txBody>
          <a:bodyPr wrap="none">
            <a:spAutoFit/>
          </a:bodyPr>
          <a:lstStyle/>
          <a:p>
            <a:r>
              <a:rPr lang="en-US" sz="2000" b="1" dirty="0">
                <a:solidFill>
                  <a:srgbClr val="A6A6A6"/>
                </a:solidFill>
              </a:rPr>
              <a:t>Standard breakdown: y = 6 = (10 from i</a:t>
            </a:r>
            <a:r>
              <a:rPr lang="en-US" sz="2000" b="1" baseline="-25000" dirty="0">
                <a:solidFill>
                  <a:srgbClr val="A6A6A6"/>
                </a:solidFill>
              </a:rPr>
              <a:t>1</a:t>
            </a:r>
            <a:r>
              <a:rPr lang="en-US" sz="2000" b="1" dirty="0">
                <a:solidFill>
                  <a:srgbClr val="A6A6A6"/>
                </a:solidFill>
              </a:rPr>
              <a:t>) – [(10 from i</a:t>
            </a:r>
            <a:r>
              <a:rPr lang="en-US" sz="2000" b="1" baseline="-25000" dirty="0">
                <a:solidFill>
                  <a:srgbClr val="A6A6A6"/>
                </a:solidFill>
              </a:rPr>
              <a:t>1</a:t>
            </a:r>
            <a:r>
              <a:rPr lang="en-US" sz="2000" b="1" dirty="0">
                <a:solidFill>
                  <a:srgbClr val="A6A6A6"/>
                </a:solidFill>
              </a:rPr>
              <a:t>) – (6 from i</a:t>
            </a:r>
            <a:r>
              <a:rPr lang="en-US" sz="2000" b="1" baseline="-25000" dirty="0">
                <a:solidFill>
                  <a:srgbClr val="A6A6A6"/>
                </a:solidFill>
              </a:rPr>
              <a:t>2</a:t>
            </a:r>
            <a:r>
              <a:rPr lang="en-US" sz="2000" b="1" dirty="0">
                <a:solidFill>
                  <a:srgbClr val="A6A6A6"/>
                </a:solidFill>
              </a:rPr>
              <a:t>)</a:t>
            </a:r>
            <a:r>
              <a:rPr lang="en-US" sz="2000" b="1" dirty="0" smtClean="0">
                <a:solidFill>
                  <a:srgbClr val="A6A6A6"/>
                </a:solidFill>
              </a:rPr>
              <a:t>] </a:t>
            </a:r>
            <a:r>
              <a:rPr lang="en-US" sz="2000" b="1" dirty="0">
                <a:solidFill>
                  <a:srgbClr val="A6A6A6"/>
                </a:solidFill>
              </a:rPr>
              <a:t>= </a:t>
            </a:r>
            <a:r>
              <a:rPr lang="en-US" sz="2000" b="1" u="sng" dirty="0">
                <a:solidFill>
                  <a:srgbClr val="A6A6A6"/>
                </a:solidFill>
              </a:rPr>
              <a:t>6 from i</a:t>
            </a:r>
            <a:r>
              <a:rPr lang="en-US" sz="2000" b="1" baseline="-25000" dirty="0">
                <a:solidFill>
                  <a:srgbClr val="A6A6A6"/>
                </a:solidFill>
              </a:rPr>
              <a:t>2</a:t>
            </a:r>
            <a:endParaRPr lang="en-US" sz="2000" b="1" baseline="-25000" dirty="0" smtClean="0">
              <a:solidFill>
                <a:srgbClr val="A6A6A6"/>
              </a:solidFill>
            </a:endParaRPr>
          </a:p>
        </p:txBody>
      </p:sp>
      <p:sp>
        <p:nvSpPr>
          <p:cNvPr id="3" name="Oval 2"/>
          <p:cNvSpPr/>
          <p:nvPr/>
        </p:nvSpPr>
        <p:spPr>
          <a:xfrm>
            <a:off x="3911380" y="1411040"/>
            <a:ext cx="1041620" cy="485105"/>
          </a:xfrm>
          <a:prstGeom prst="ellipse">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522219" y="1067470"/>
            <a:ext cx="2093982" cy="461665"/>
          </a:xfrm>
          <a:prstGeom prst="rect">
            <a:avLst/>
          </a:prstGeom>
          <a:noFill/>
        </p:spPr>
        <p:txBody>
          <a:bodyPr wrap="square" rtlCol="0">
            <a:spAutoFit/>
          </a:bodyPr>
          <a:lstStyle/>
          <a:p>
            <a:r>
              <a:rPr lang="en-US" sz="2400" b="1" dirty="0" smtClean="0">
                <a:solidFill>
                  <a:srgbClr val="A6A6A6"/>
                </a:solidFill>
              </a:rPr>
              <a:t>i</a:t>
            </a:r>
            <a:r>
              <a:rPr lang="en-US" sz="2400" b="1" baseline="-25000" dirty="0" smtClean="0">
                <a:solidFill>
                  <a:srgbClr val="A6A6A6"/>
                </a:solidFill>
              </a:rPr>
              <a:t>1</a:t>
            </a:r>
            <a:r>
              <a:rPr lang="en-US" sz="2400" b="1" dirty="0" smtClean="0">
                <a:solidFill>
                  <a:srgbClr val="A6A6A6"/>
                </a:solidFill>
              </a:rPr>
              <a:t> = 10, i</a:t>
            </a:r>
            <a:r>
              <a:rPr lang="en-US" sz="2400" b="1" baseline="-25000" dirty="0" smtClean="0">
                <a:solidFill>
                  <a:srgbClr val="A6A6A6"/>
                </a:solidFill>
              </a:rPr>
              <a:t>2</a:t>
            </a:r>
            <a:r>
              <a:rPr lang="en-US" sz="2400" b="1" dirty="0" smtClean="0">
                <a:solidFill>
                  <a:srgbClr val="A6A6A6"/>
                </a:solidFill>
              </a:rPr>
              <a:t> = 6</a:t>
            </a:r>
          </a:p>
        </p:txBody>
      </p:sp>
      <p:sp>
        <p:nvSpPr>
          <p:cNvPr id="4" name="Rectangle 3"/>
          <p:cNvSpPr/>
          <p:nvPr/>
        </p:nvSpPr>
        <p:spPr>
          <a:xfrm>
            <a:off x="3014915" y="1397154"/>
            <a:ext cx="2537023" cy="461665"/>
          </a:xfrm>
          <a:prstGeom prst="rect">
            <a:avLst/>
          </a:prstGeom>
        </p:spPr>
        <p:txBody>
          <a:bodyPr wrap="none">
            <a:spAutoFit/>
          </a:bodyPr>
          <a:lstStyle/>
          <a:p>
            <a:r>
              <a:rPr lang="en-US" sz="2400" b="1" dirty="0">
                <a:solidFill>
                  <a:srgbClr val="A6A6A6"/>
                </a:solidFill>
              </a:rPr>
              <a:t>=</a:t>
            </a:r>
            <a:r>
              <a:rPr lang="en-US" sz="2400" b="1" dirty="0"/>
              <a:t> </a:t>
            </a:r>
            <a:r>
              <a:rPr lang="en-US" sz="2400" b="1" dirty="0" smtClean="0">
                <a:solidFill>
                  <a:srgbClr val="008000"/>
                </a:solidFill>
              </a:rPr>
              <a:t>10</a:t>
            </a:r>
            <a:r>
              <a:rPr lang="en-US" sz="2400" b="1" dirty="0" smtClean="0"/>
              <a:t> </a:t>
            </a:r>
            <a:r>
              <a:rPr lang="en-US" sz="2400" b="1" dirty="0"/>
              <a:t>– </a:t>
            </a:r>
            <a:r>
              <a:rPr lang="en-US" sz="2400" b="1" dirty="0" err="1" smtClean="0"/>
              <a:t>ReLU</a:t>
            </a:r>
            <a:r>
              <a:rPr lang="en-US" sz="2400" b="1" dirty="0" smtClean="0"/>
              <a:t>(4) </a:t>
            </a:r>
            <a:r>
              <a:rPr lang="en-US" sz="2400" b="1" dirty="0" smtClean="0">
                <a:solidFill>
                  <a:srgbClr val="A6A6A6"/>
                </a:solidFill>
              </a:rPr>
              <a:t>= 6</a:t>
            </a:r>
            <a:endParaRPr lang="en-US" sz="2400" dirty="0">
              <a:solidFill>
                <a:srgbClr val="A6A6A6"/>
              </a:solidFill>
            </a:endParaRPr>
          </a:p>
        </p:txBody>
      </p:sp>
      <p:sp>
        <p:nvSpPr>
          <p:cNvPr id="5" name="Rectangle 4"/>
          <p:cNvSpPr/>
          <p:nvPr/>
        </p:nvSpPr>
        <p:spPr>
          <a:xfrm>
            <a:off x="5359179" y="1395968"/>
            <a:ext cx="2521243" cy="461665"/>
          </a:xfrm>
          <a:prstGeom prst="rect">
            <a:avLst/>
          </a:prstGeom>
        </p:spPr>
        <p:txBody>
          <a:bodyPr wrap="none">
            <a:spAutoFit/>
          </a:bodyPr>
          <a:lstStyle/>
          <a:p>
            <a:r>
              <a:rPr lang="en-US" sz="2400" b="1" dirty="0" smtClean="0">
                <a:solidFill>
                  <a:srgbClr val="A6A6A6"/>
                </a:solidFill>
                <a:sym typeface="Wingdings"/>
              </a:rPr>
              <a:t> min(</a:t>
            </a:r>
            <a:r>
              <a:rPr lang="en-US" sz="2400" b="1" dirty="0" smtClean="0">
                <a:solidFill>
                  <a:srgbClr val="A6A6A6"/>
                </a:solidFill>
              </a:rPr>
              <a:t>i</a:t>
            </a:r>
            <a:r>
              <a:rPr lang="en-US" sz="2400" b="1" baseline="-25000" dirty="0" smtClean="0">
                <a:solidFill>
                  <a:srgbClr val="A6A6A6"/>
                </a:solidFill>
              </a:rPr>
              <a:t>1</a:t>
            </a:r>
            <a:r>
              <a:rPr lang="en-US" sz="2400" b="1" dirty="0" smtClean="0">
                <a:solidFill>
                  <a:srgbClr val="A6A6A6"/>
                </a:solidFill>
              </a:rPr>
              <a:t>=10,</a:t>
            </a:r>
            <a:r>
              <a:rPr lang="en-US" sz="2400" b="1" dirty="0">
                <a:solidFill>
                  <a:srgbClr val="A6A6A6"/>
                </a:solidFill>
              </a:rPr>
              <a:t> </a:t>
            </a:r>
            <a:r>
              <a:rPr lang="en-US" sz="2400" b="1" dirty="0" smtClean="0">
                <a:solidFill>
                  <a:srgbClr val="A6A6A6"/>
                </a:solidFill>
              </a:rPr>
              <a:t>i</a:t>
            </a:r>
            <a:r>
              <a:rPr lang="en-US" sz="2400" b="1" baseline="-25000" dirty="0" smtClean="0">
                <a:solidFill>
                  <a:srgbClr val="A6A6A6"/>
                </a:solidFill>
              </a:rPr>
              <a:t>2</a:t>
            </a:r>
            <a:r>
              <a:rPr lang="en-US" sz="2400" b="1" dirty="0" smtClean="0">
                <a:solidFill>
                  <a:srgbClr val="A6A6A6"/>
                </a:solidFill>
              </a:rPr>
              <a:t>=6</a:t>
            </a:r>
            <a:r>
              <a:rPr lang="en-US" sz="2400" b="1" dirty="0">
                <a:solidFill>
                  <a:srgbClr val="A6A6A6"/>
                </a:solidFill>
              </a:rPr>
              <a:t>)</a:t>
            </a:r>
            <a:endParaRPr lang="en-US" sz="2400" dirty="0">
              <a:solidFill>
                <a:srgbClr val="A6A6A6"/>
              </a:solidFill>
            </a:endParaRPr>
          </a:p>
        </p:txBody>
      </p:sp>
      <p:sp>
        <p:nvSpPr>
          <p:cNvPr id="89" name="TextBox 88"/>
          <p:cNvSpPr txBox="1"/>
          <p:nvPr/>
        </p:nvSpPr>
        <p:spPr>
          <a:xfrm>
            <a:off x="8663642" y="4707236"/>
            <a:ext cx="496650" cy="461665"/>
          </a:xfrm>
          <a:prstGeom prst="rect">
            <a:avLst/>
          </a:prstGeom>
          <a:noFill/>
        </p:spPr>
        <p:txBody>
          <a:bodyPr wrap="none" rtlCol="0">
            <a:spAutoFit/>
          </a:bodyPr>
          <a:lstStyle/>
          <a:p>
            <a:r>
              <a:rPr lang="en-US" sz="2400" b="1" dirty="0" smtClean="0"/>
              <a:t>12</a:t>
            </a:r>
            <a:endParaRPr lang="en-US" sz="2400" b="1" dirty="0"/>
          </a:p>
        </p:txBody>
      </p:sp>
      <p:sp>
        <p:nvSpPr>
          <p:cNvPr id="6" name="Rectangle 5"/>
          <p:cNvSpPr/>
          <p:nvPr/>
        </p:nvSpPr>
        <p:spPr>
          <a:xfrm>
            <a:off x="1409808" y="4406384"/>
            <a:ext cx="301660" cy="369332"/>
          </a:xfrm>
          <a:prstGeom prst="rect">
            <a:avLst/>
          </a:prstGeom>
        </p:spPr>
        <p:txBody>
          <a:bodyPr wrap="none">
            <a:spAutoFit/>
          </a:bodyPr>
          <a:lstStyle/>
          <a:p>
            <a:r>
              <a:rPr lang="en-US" b="1" dirty="0">
                <a:solidFill>
                  <a:srgbClr val="A6A6A6"/>
                </a:solidFill>
              </a:rPr>
              <a:t>4</a:t>
            </a:r>
            <a:endParaRPr lang="en-US" dirty="0">
              <a:solidFill>
                <a:srgbClr val="A6A6A6"/>
              </a:solidFill>
            </a:endParaRPr>
          </a:p>
        </p:txBody>
      </p:sp>
      <p:sp>
        <p:nvSpPr>
          <p:cNvPr id="57" name="Rectangle 56"/>
          <p:cNvSpPr/>
          <p:nvPr/>
        </p:nvSpPr>
        <p:spPr>
          <a:xfrm>
            <a:off x="854919" y="4037568"/>
            <a:ext cx="301660" cy="369332"/>
          </a:xfrm>
          <a:prstGeom prst="rect">
            <a:avLst/>
          </a:prstGeom>
        </p:spPr>
        <p:txBody>
          <a:bodyPr wrap="none">
            <a:spAutoFit/>
          </a:bodyPr>
          <a:lstStyle/>
          <a:p>
            <a:r>
              <a:rPr lang="en-US" b="1" dirty="0">
                <a:solidFill>
                  <a:srgbClr val="A6A6A6"/>
                </a:solidFill>
              </a:rPr>
              <a:t>4</a:t>
            </a:r>
            <a:endParaRPr lang="en-US" dirty="0">
              <a:solidFill>
                <a:srgbClr val="A6A6A6"/>
              </a:solidFill>
            </a:endParaRPr>
          </a:p>
        </p:txBody>
      </p:sp>
      <p:sp>
        <p:nvSpPr>
          <p:cNvPr id="58" name="Rectangle 57"/>
          <p:cNvSpPr/>
          <p:nvPr/>
        </p:nvSpPr>
        <p:spPr>
          <a:xfrm>
            <a:off x="7325930" y="4357023"/>
            <a:ext cx="301660" cy="369332"/>
          </a:xfrm>
          <a:prstGeom prst="rect">
            <a:avLst/>
          </a:prstGeom>
        </p:spPr>
        <p:txBody>
          <a:bodyPr wrap="none">
            <a:spAutoFit/>
          </a:bodyPr>
          <a:lstStyle/>
          <a:p>
            <a:r>
              <a:rPr lang="en-US" b="1" dirty="0"/>
              <a:t>4</a:t>
            </a:r>
            <a:endParaRPr lang="en-US" dirty="0"/>
          </a:p>
        </p:txBody>
      </p:sp>
      <p:sp>
        <p:nvSpPr>
          <p:cNvPr id="59" name="Rectangle 58"/>
          <p:cNvSpPr/>
          <p:nvPr/>
        </p:nvSpPr>
        <p:spPr>
          <a:xfrm>
            <a:off x="6694841" y="3988207"/>
            <a:ext cx="301660" cy="369332"/>
          </a:xfrm>
          <a:prstGeom prst="rect">
            <a:avLst/>
          </a:prstGeom>
        </p:spPr>
        <p:txBody>
          <a:bodyPr wrap="none">
            <a:spAutoFit/>
          </a:bodyPr>
          <a:lstStyle/>
          <a:p>
            <a:r>
              <a:rPr lang="en-US" b="1" dirty="0"/>
              <a:t>4</a:t>
            </a:r>
            <a:endParaRPr lang="en-US" dirty="0"/>
          </a:p>
        </p:txBody>
      </p:sp>
    </p:spTree>
    <p:extLst>
      <p:ext uri="{BB962C8B-B14F-4D97-AF65-F5344CB8AC3E}">
        <p14:creationId xmlns:p14="http://schemas.microsoft.com/office/powerpoint/2010/main" val="13543909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p:bldP spid="92" grpId="0"/>
      <p:bldP spid="1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p:cNvSpPr txBox="1"/>
          <p:nvPr/>
        </p:nvSpPr>
        <p:spPr>
          <a:xfrm>
            <a:off x="121649" y="3785520"/>
            <a:ext cx="377026" cy="369332"/>
          </a:xfrm>
          <a:prstGeom prst="rect">
            <a:avLst/>
          </a:prstGeom>
          <a:noFill/>
        </p:spPr>
        <p:txBody>
          <a:bodyPr wrap="none" rtlCol="0">
            <a:spAutoFit/>
          </a:bodyPr>
          <a:lstStyle/>
          <a:p>
            <a:r>
              <a:rPr lang="en-US" b="1" dirty="0" smtClean="0">
                <a:solidFill>
                  <a:srgbClr val="A6A6A6"/>
                </a:solidFill>
              </a:rPr>
              <a:t>-</a:t>
            </a:r>
            <a:r>
              <a:rPr lang="en-US" b="1" dirty="0">
                <a:solidFill>
                  <a:srgbClr val="A6A6A6"/>
                </a:solidFill>
              </a:rPr>
              <a:t>6</a:t>
            </a:r>
          </a:p>
        </p:txBody>
      </p:sp>
      <p:sp>
        <p:nvSpPr>
          <p:cNvPr id="2" name="Title 1"/>
          <p:cNvSpPr>
            <a:spLocks noGrp="1"/>
          </p:cNvSpPr>
          <p:nvPr>
            <p:ph type="title"/>
          </p:nvPr>
        </p:nvSpPr>
        <p:spPr>
          <a:xfrm>
            <a:off x="0" y="82154"/>
            <a:ext cx="9144000" cy="857250"/>
          </a:xfrm>
        </p:spPr>
        <p:txBody>
          <a:bodyPr>
            <a:noAutofit/>
          </a:bodyPr>
          <a:lstStyle/>
          <a:p>
            <a:r>
              <a:rPr lang="en-US" sz="3600" dirty="0" smtClean="0"/>
              <a:t>The DeepLIFT solution: consider different orders for </a:t>
            </a:r>
            <a:r>
              <a:rPr lang="en-US" sz="3600" dirty="0"/>
              <a:t>adding positive </a:t>
            </a:r>
            <a:r>
              <a:rPr lang="en-US" sz="3600" dirty="0" smtClean="0"/>
              <a:t>and negative terms</a:t>
            </a:r>
            <a:endParaRPr lang="en-US" sz="3600" dirty="0"/>
          </a:p>
        </p:txBody>
      </p:sp>
      <p:sp>
        <p:nvSpPr>
          <p:cNvPr id="21" name="TextBox 20"/>
          <p:cNvSpPr txBox="1"/>
          <p:nvPr/>
        </p:nvSpPr>
        <p:spPr>
          <a:xfrm>
            <a:off x="509519" y="1397670"/>
            <a:ext cx="2733546" cy="461665"/>
          </a:xfrm>
          <a:prstGeom prst="rect">
            <a:avLst/>
          </a:prstGeom>
          <a:noFill/>
        </p:spPr>
        <p:txBody>
          <a:bodyPr wrap="square" rtlCol="0">
            <a:spAutoFit/>
          </a:bodyPr>
          <a:lstStyle/>
          <a:p>
            <a:r>
              <a:rPr lang="en-US" sz="2400" b="1" dirty="0" smtClean="0">
                <a:solidFill>
                  <a:srgbClr val="A6A6A6"/>
                </a:solidFill>
              </a:rPr>
              <a:t>y = i</a:t>
            </a:r>
            <a:r>
              <a:rPr lang="en-US" sz="2400" b="1" baseline="-25000" dirty="0" smtClean="0">
                <a:solidFill>
                  <a:srgbClr val="A6A6A6"/>
                </a:solidFill>
              </a:rPr>
              <a:t>1</a:t>
            </a:r>
            <a:r>
              <a:rPr lang="en-US" sz="2400" b="1" dirty="0" smtClean="0">
                <a:solidFill>
                  <a:srgbClr val="A6A6A6"/>
                </a:solidFill>
              </a:rPr>
              <a:t> – </a:t>
            </a:r>
            <a:r>
              <a:rPr lang="en-US" sz="2400" b="1" dirty="0" err="1" smtClean="0">
                <a:solidFill>
                  <a:srgbClr val="A6A6A6"/>
                </a:solidFill>
              </a:rPr>
              <a:t>ReLU</a:t>
            </a:r>
            <a:r>
              <a:rPr lang="en-US" sz="2400" b="1" dirty="0" smtClean="0">
                <a:solidFill>
                  <a:srgbClr val="A6A6A6"/>
                </a:solidFill>
              </a:rPr>
              <a:t>(i</a:t>
            </a:r>
            <a:r>
              <a:rPr lang="en-US" sz="2400" b="1" baseline="-25000" dirty="0" smtClean="0">
                <a:solidFill>
                  <a:srgbClr val="A6A6A6"/>
                </a:solidFill>
              </a:rPr>
              <a:t>1</a:t>
            </a:r>
            <a:r>
              <a:rPr lang="en-US" sz="2400" b="1" dirty="0" smtClean="0">
                <a:solidFill>
                  <a:srgbClr val="A6A6A6"/>
                </a:solidFill>
              </a:rPr>
              <a:t> – i</a:t>
            </a:r>
            <a:r>
              <a:rPr lang="en-US" sz="2400" b="1" baseline="-25000" dirty="0" smtClean="0">
                <a:solidFill>
                  <a:srgbClr val="A6A6A6"/>
                </a:solidFill>
              </a:rPr>
              <a:t>2</a:t>
            </a:r>
            <a:r>
              <a:rPr lang="en-US" sz="2400" b="1" dirty="0" smtClean="0">
                <a:solidFill>
                  <a:srgbClr val="A6A6A6"/>
                </a:solidFill>
              </a:rPr>
              <a:t>)</a:t>
            </a:r>
          </a:p>
        </p:txBody>
      </p:sp>
      <p:sp>
        <p:nvSpPr>
          <p:cNvPr id="35" name="TextBox 34"/>
          <p:cNvSpPr txBox="1"/>
          <p:nvPr/>
        </p:nvSpPr>
        <p:spPr>
          <a:xfrm>
            <a:off x="12700" y="2711455"/>
            <a:ext cx="2861668" cy="646331"/>
          </a:xfrm>
          <a:prstGeom prst="rect">
            <a:avLst/>
          </a:prstGeom>
          <a:noFill/>
        </p:spPr>
        <p:txBody>
          <a:bodyPr wrap="none" rtlCol="0">
            <a:spAutoFit/>
          </a:bodyPr>
          <a:lstStyle/>
          <a:p>
            <a:r>
              <a:rPr lang="en-US" dirty="0" smtClean="0"/>
              <a:t>Standard breakdown:</a:t>
            </a:r>
          </a:p>
          <a:p>
            <a:r>
              <a:rPr lang="en-US" b="1" dirty="0"/>
              <a:t>4</a:t>
            </a:r>
            <a:r>
              <a:rPr lang="en-US" b="1" dirty="0" smtClean="0"/>
              <a:t> =</a:t>
            </a:r>
            <a:r>
              <a:rPr lang="en-US" b="1" dirty="0" smtClean="0">
                <a:solidFill>
                  <a:srgbClr val="008000"/>
                </a:solidFill>
              </a:rPr>
              <a:t> (10 from i</a:t>
            </a:r>
            <a:r>
              <a:rPr lang="en-US" b="1" baseline="-25000" dirty="0" smtClean="0">
                <a:solidFill>
                  <a:srgbClr val="008000"/>
                </a:solidFill>
              </a:rPr>
              <a:t>1</a:t>
            </a:r>
            <a:r>
              <a:rPr lang="en-US" b="1" dirty="0" smtClean="0">
                <a:solidFill>
                  <a:srgbClr val="008000"/>
                </a:solidFill>
              </a:rPr>
              <a:t>)</a:t>
            </a:r>
            <a:r>
              <a:rPr lang="en-US" b="1" dirty="0" smtClean="0"/>
              <a:t> + </a:t>
            </a:r>
            <a:r>
              <a:rPr lang="en-US" b="1" dirty="0" smtClean="0">
                <a:solidFill>
                  <a:srgbClr val="FF0000"/>
                </a:solidFill>
              </a:rPr>
              <a:t>(-</a:t>
            </a:r>
            <a:r>
              <a:rPr lang="en-US" b="1" dirty="0">
                <a:solidFill>
                  <a:srgbClr val="FF0000"/>
                </a:solidFill>
              </a:rPr>
              <a:t>6</a:t>
            </a:r>
            <a:r>
              <a:rPr lang="en-US" b="1" dirty="0" smtClean="0">
                <a:solidFill>
                  <a:srgbClr val="FF0000"/>
                </a:solidFill>
              </a:rPr>
              <a:t> from i</a:t>
            </a:r>
            <a:r>
              <a:rPr lang="en-US" b="1" baseline="-25000" dirty="0" smtClean="0">
                <a:solidFill>
                  <a:srgbClr val="FF0000"/>
                </a:solidFill>
              </a:rPr>
              <a:t>2</a:t>
            </a:r>
            <a:r>
              <a:rPr lang="en-US" b="1" dirty="0" smtClean="0">
                <a:solidFill>
                  <a:srgbClr val="FF0000"/>
                </a:solidFill>
              </a:rPr>
              <a:t>)</a:t>
            </a:r>
            <a:endParaRPr lang="en-US" b="1" baseline="-25000" dirty="0">
              <a:solidFill>
                <a:srgbClr val="FF0000"/>
              </a:solidFill>
            </a:endParaRPr>
          </a:p>
        </p:txBody>
      </p:sp>
      <p:grpSp>
        <p:nvGrpSpPr>
          <p:cNvPr id="36" name="Group 35"/>
          <p:cNvGrpSpPr/>
          <p:nvPr/>
        </p:nvGrpSpPr>
        <p:grpSpPr>
          <a:xfrm>
            <a:off x="190501" y="3606783"/>
            <a:ext cx="2455662" cy="893687"/>
            <a:chOff x="196877" y="2514600"/>
            <a:chExt cx="1758923" cy="952500"/>
          </a:xfrm>
        </p:grpSpPr>
        <p:grpSp>
          <p:nvGrpSpPr>
            <p:cNvPr id="37" name="Group 36"/>
            <p:cNvGrpSpPr/>
            <p:nvPr/>
          </p:nvGrpSpPr>
          <p:grpSpPr>
            <a:xfrm>
              <a:off x="203200" y="2514600"/>
              <a:ext cx="1752600" cy="952500"/>
              <a:chOff x="203200" y="2514600"/>
              <a:chExt cx="1752600" cy="952500"/>
            </a:xfrm>
          </p:grpSpPr>
          <p:cxnSp>
            <p:nvCxnSpPr>
              <p:cNvPr id="40" name="Straight Connector 39"/>
              <p:cNvCxnSpPr/>
              <p:nvPr/>
            </p:nvCxnSpPr>
            <p:spPr>
              <a:xfrm>
                <a:off x="850900" y="2514600"/>
                <a:ext cx="0" cy="9525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203200" y="3441700"/>
                <a:ext cx="1752600" cy="127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grpSp>
        <p:cxnSp>
          <p:nvCxnSpPr>
            <p:cNvPr id="38" name="Straight Connector 37"/>
            <p:cNvCxnSpPr/>
            <p:nvPr/>
          </p:nvCxnSpPr>
          <p:spPr>
            <a:xfrm flipH="1">
              <a:off x="850900" y="2578100"/>
              <a:ext cx="1028700" cy="863600"/>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196877" y="3429000"/>
              <a:ext cx="654023" cy="6051"/>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642596" y="3263613"/>
            <a:ext cx="1267369" cy="369332"/>
          </a:xfrm>
          <a:prstGeom prst="rect">
            <a:avLst/>
          </a:prstGeom>
          <a:noFill/>
        </p:spPr>
        <p:txBody>
          <a:bodyPr wrap="none" rtlCol="0">
            <a:spAutoFit/>
          </a:bodyPr>
          <a:lstStyle/>
          <a:p>
            <a:r>
              <a:rPr lang="en-US" b="1" dirty="0" err="1" smtClean="0">
                <a:solidFill>
                  <a:srgbClr val="A6A6A6"/>
                </a:solidFill>
              </a:rPr>
              <a:t>ReLU</a:t>
            </a:r>
            <a:r>
              <a:rPr lang="en-US" b="1" dirty="0" smtClean="0">
                <a:solidFill>
                  <a:srgbClr val="A6A6A6"/>
                </a:solidFill>
              </a:rPr>
              <a:t>(i</a:t>
            </a:r>
            <a:r>
              <a:rPr lang="en-US" b="1" baseline="-25000" dirty="0" smtClean="0">
                <a:solidFill>
                  <a:srgbClr val="A6A6A6"/>
                </a:solidFill>
              </a:rPr>
              <a:t>1</a:t>
            </a:r>
            <a:r>
              <a:rPr lang="en-US" b="1" dirty="0" smtClean="0">
                <a:solidFill>
                  <a:srgbClr val="A6A6A6"/>
                </a:solidFill>
              </a:rPr>
              <a:t> - i</a:t>
            </a:r>
            <a:r>
              <a:rPr lang="en-US" b="1" baseline="-25000" dirty="0" smtClean="0">
                <a:solidFill>
                  <a:srgbClr val="A6A6A6"/>
                </a:solidFill>
              </a:rPr>
              <a:t>2</a:t>
            </a:r>
            <a:r>
              <a:rPr lang="en-US" b="1" dirty="0" smtClean="0">
                <a:solidFill>
                  <a:srgbClr val="A6A6A6"/>
                </a:solidFill>
              </a:rPr>
              <a:t>)</a:t>
            </a:r>
            <a:endParaRPr lang="en-US" b="1" dirty="0">
              <a:solidFill>
                <a:srgbClr val="A6A6A6"/>
              </a:solidFill>
            </a:endParaRPr>
          </a:p>
        </p:txBody>
      </p:sp>
      <p:sp>
        <p:nvSpPr>
          <p:cNvPr id="43" name="TextBox 42"/>
          <p:cNvSpPr txBox="1"/>
          <p:nvPr/>
        </p:nvSpPr>
        <p:spPr>
          <a:xfrm>
            <a:off x="2646164" y="4274069"/>
            <a:ext cx="633507" cy="369332"/>
          </a:xfrm>
          <a:prstGeom prst="rect">
            <a:avLst/>
          </a:prstGeom>
          <a:noFill/>
        </p:spPr>
        <p:txBody>
          <a:bodyPr wrap="none" rtlCol="0">
            <a:spAutoFit/>
          </a:bodyPr>
          <a:lstStyle/>
          <a:p>
            <a:r>
              <a:rPr lang="en-US" b="1" dirty="0" smtClean="0">
                <a:solidFill>
                  <a:srgbClr val="A6A6A6"/>
                </a:solidFill>
              </a:rPr>
              <a:t>i</a:t>
            </a:r>
            <a:r>
              <a:rPr lang="en-US" b="1" baseline="-25000" dirty="0" smtClean="0">
                <a:solidFill>
                  <a:srgbClr val="A6A6A6"/>
                </a:solidFill>
              </a:rPr>
              <a:t>1</a:t>
            </a:r>
            <a:r>
              <a:rPr lang="en-US" b="1" dirty="0" smtClean="0">
                <a:solidFill>
                  <a:srgbClr val="A6A6A6"/>
                </a:solidFill>
              </a:rPr>
              <a:t> - i</a:t>
            </a:r>
            <a:r>
              <a:rPr lang="en-US" b="1" baseline="-25000" dirty="0" smtClean="0">
                <a:solidFill>
                  <a:srgbClr val="A6A6A6"/>
                </a:solidFill>
              </a:rPr>
              <a:t>2</a:t>
            </a:r>
            <a:endParaRPr lang="en-US" b="1" dirty="0">
              <a:solidFill>
                <a:srgbClr val="A6A6A6"/>
              </a:solidFill>
            </a:endParaRPr>
          </a:p>
        </p:txBody>
      </p:sp>
      <p:cxnSp>
        <p:nvCxnSpPr>
          <p:cNvPr id="44" name="Straight Arrow Connector 43"/>
          <p:cNvCxnSpPr/>
          <p:nvPr/>
        </p:nvCxnSpPr>
        <p:spPr>
          <a:xfrm flipV="1">
            <a:off x="1103593" y="4714955"/>
            <a:ext cx="1312070" cy="11916"/>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1529131" y="4857945"/>
            <a:ext cx="851073" cy="11916"/>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2344742" y="3761688"/>
            <a:ext cx="17731" cy="714950"/>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1688707" y="4428975"/>
            <a:ext cx="671979" cy="369332"/>
          </a:xfrm>
          <a:prstGeom prst="rect">
            <a:avLst/>
          </a:prstGeom>
          <a:noFill/>
        </p:spPr>
        <p:txBody>
          <a:bodyPr wrap="none" rtlCol="0">
            <a:spAutoFit/>
          </a:bodyPr>
          <a:lstStyle/>
          <a:p>
            <a:r>
              <a:rPr lang="en-US" b="1" dirty="0" smtClean="0">
                <a:solidFill>
                  <a:srgbClr val="A6A6A6"/>
                </a:solidFill>
              </a:rPr>
              <a:t>i</a:t>
            </a:r>
            <a:r>
              <a:rPr lang="en-US" b="1" baseline="-25000" dirty="0" smtClean="0">
                <a:solidFill>
                  <a:srgbClr val="A6A6A6"/>
                </a:solidFill>
              </a:rPr>
              <a:t>1</a:t>
            </a:r>
            <a:r>
              <a:rPr lang="en-US" b="1" dirty="0" smtClean="0">
                <a:solidFill>
                  <a:srgbClr val="A6A6A6"/>
                </a:solidFill>
              </a:rPr>
              <a:t>=10</a:t>
            </a:r>
            <a:endParaRPr lang="en-US" b="1" dirty="0">
              <a:solidFill>
                <a:srgbClr val="A6A6A6"/>
              </a:solidFill>
            </a:endParaRPr>
          </a:p>
        </p:txBody>
      </p:sp>
      <p:sp>
        <p:nvSpPr>
          <p:cNvPr id="48" name="TextBox 47"/>
          <p:cNvSpPr txBox="1"/>
          <p:nvPr/>
        </p:nvSpPr>
        <p:spPr>
          <a:xfrm>
            <a:off x="1724168" y="4810281"/>
            <a:ext cx="551315" cy="369332"/>
          </a:xfrm>
          <a:prstGeom prst="rect">
            <a:avLst/>
          </a:prstGeom>
          <a:noFill/>
        </p:spPr>
        <p:txBody>
          <a:bodyPr wrap="none" rtlCol="0">
            <a:spAutoFit/>
          </a:bodyPr>
          <a:lstStyle/>
          <a:p>
            <a:r>
              <a:rPr lang="en-US" b="1" dirty="0">
                <a:solidFill>
                  <a:srgbClr val="A6A6A6"/>
                </a:solidFill>
              </a:rPr>
              <a:t>i</a:t>
            </a:r>
            <a:r>
              <a:rPr lang="en-US" b="1" baseline="-25000" dirty="0" smtClean="0">
                <a:solidFill>
                  <a:srgbClr val="A6A6A6"/>
                </a:solidFill>
              </a:rPr>
              <a:t>2</a:t>
            </a:r>
            <a:r>
              <a:rPr lang="en-US" b="1" dirty="0" smtClean="0">
                <a:solidFill>
                  <a:srgbClr val="A6A6A6"/>
                </a:solidFill>
              </a:rPr>
              <a:t>=6</a:t>
            </a:r>
            <a:endParaRPr lang="en-US" b="1" dirty="0">
              <a:solidFill>
                <a:srgbClr val="A6A6A6"/>
              </a:solidFill>
            </a:endParaRPr>
          </a:p>
        </p:txBody>
      </p:sp>
      <p:sp>
        <p:nvSpPr>
          <p:cNvPr id="49" name="TextBox 48"/>
          <p:cNvSpPr txBox="1"/>
          <p:nvPr/>
        </p:nvSpPr>
        <p:spPr>
          <a:xfrm>
            <a:off x="448298" y="3750710"/>
            <a:ext cx="533620" cy="369332"/>
          </a:xfrm>
          <a:prstGeom prst="rect">
            <a:avLst/>
          </a:prstGeom>
          <a:noFill/>
        </p:spPr>
        <p:txBody>
          <a:bodyPr wrap="none" rtlCol="0">
            <a:spAutoFit/>
          </a:bodyPr>
          <a:lstStyle/>
          <a:p>
            <a:r>
              <a:rPr lang="en-US" b="1" dirty="0" smtClean="0">
                <a:solidFill>
                  <a:srgbClr val="A6A6A6"/>
                </a:solidFill>
              </a:rPr>
              <a:t>+10</a:t>
            </a:r>
            <a:endParaRPr lang="en-US" b="1" dirty="0">
              <a:solidFill>
                <a:srgbClr val="A6A6A6"/>
              </a:solidFill>
            </a:endParaRPr>
          </a:p>
        </p:txBody>
      </p:sp>
      <p:cxnSp>
        <p:nvCxnSpPr>
          <p:cNvPr id="54" name="Straight Connector 53"/>
          <p:cNvCxnSpPr/>
          <p:nvPr/>
        </p:nvCxnSpPr>
        <p:spPr>
          <a:xfrm flipV="1">
            <a:off x="1549400" y="4214489"/>
            <a:ext cx="15192" cy="274961"/>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085863" y="3761688"/>
            <a:ext cx="1258878" cy="0"/>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139056" y="4226406"/>
            <a:ext cx="443267" cy="11916"/>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924634" y="3761689"/>
            <a:ext cx="0" cy="691118"/>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479641" y="3763086"/>
            <a:ext cx="0" cy="475236"/>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6390924" y="2714625"/>
            <a:ext cx="2724611" cy="646331"/>
          </a:xfrm>
          <a:prstGeom prst="rect">
            <a:avLst/>
          </a:prstGeom>
          <a:noFill/>
        </p:spPr>
        <p:txBody>
          <a:bodyPr wrap="none" rtlCol="0">
            <a:spAutoFit/>
          </a:bodyPr>
          <a:lstStyle/>
          <a:p>
            <a:r>
              <a:rPr lang="en-US" dirty="0"/>
              <a:t>O</a:t>
            </a:r>
            <a:r>
              <a:rPr lang="en-US" dirty="0" smtClean="0"/>
              <a:t>ther possible breakdown:</a:t>
            </a:r>
          </a:p>
          <a:p>
            <a:r>
              <a:rPr lang="en-US" b="1" dirty="0"/>
              <a:t>4</a:t>
            </a:r>
            <a:r>
              <a:rPr lang="en-US" b="1" dirty="0" smtClean="0"/>
              <a:t> = </a:t>
            </a:r>
            <a:r>
              <a:rPr lang="en-US" b="1" dirty="0" smtClean="0">
                <a:solidFill>
                  <a:srgbClr val="008000"/>
                </a:solidFill>
              </a:rPr>
              <a:t>(4 from i</a:t>
            </a:r>
            <a:r>
              <a:rPr lang="en-US" b="1" baseline="-25000" dirty="0" smtClean="0">
                <a:solidFill>
                  <a:srgbClr val="008000"/>
                </a:solidFill>
              </a:rPr>
              <a:t>1</a:t>
            </a:r>
            <a:r>
              <a:rPr lang="en-US" b="1" dirty="0" smtClean="0">
                <a:solidFill>
                  <a:srgbClr val="008000"/>
                </a:solidFill>
              </a:rPr>
              <a:t>)</a:t>
            </a:r>
            <a:r>
              <a:rPr lang="en-US" b="1" dirty="0" smtClean="0"/>
              <a:t> + </a:t>
            </a:r>
            <a:r>
              <a:rPr lang="en-US" b="1" dirty="0" smtClean="0">
                <a:solidFill>
                  <a:srgbClr val="FF0000"/>
                </a:solidFill>
              </a:rPr>
              <a:t>(0 from i</a:t>
            </a:r>
            <a:r>
              <a:rPr lang="en-US" b="1" baseline="-25000" dirty="0" smtClean="0">
                <a:solidFill>
                  <a:srgbClr val="FF0000"/>
                </a:solidFill>
              </a:rPr>
              <a:t>2</a:t>
            </a:r>
            <a:r>
              <a:rPr lang="en-US" b="1" dirty="0" smtClean="0">
                <a:solidFill>
                  <a:srgbClr val="FF0000"/>
                </a:solidFill>
              </a:rPr>
              <a:t>)</a:t>
            </a:r>
            <a:endParaRPr lang="en-US" b="1" dirty="0">
              <a:solidFill>
                <a:srgbClr val="FF0000"/>
              </a:solidFill>
            </a:endParaRPr>
          </a:p>
        </p:txBody>
      </p:sp>
      <p:grpSp>
        <p:nvGrpSpPr>
          <p:cNvPr id="79" name="Group 78"/>
          <p:cNvGrpSpPr/>
          <p:nvPr/>
        </p:nvGrpSpPr>
        <p:grpSpPr>
          <a:xfrm>
            <a:off x="6133724" y="3559625"/>
            <a:ext cx="2407685" cy="901265"/>
            <a:chOff x="203200" y="2514600"/>
            <a:chExt cx="1752600" cy="952500"/>
          </a:xfrm>
        </p:grpSpPr>
        <p:grpSp>
          <p:nvGrpSpPr>
            <p:cNvPr id="80" name="Group 79"/>
            <p:cNvGrpSpPr/>
            <p:nvPr/>
          </p:nvGrpSpPr>
          <p:grpSpPr>
            <a:xfrm>
              <a:off x="203200" y="2514600"/>
              <a:ext cx="1752600" cy="952500"/>
              <a:chOff x="203200" y="2514600"/>
              <a:chExt cx="1752600" cy="952500"/>
            </a:xfrm>
          </p:grpSpPr>
          <p:cxnSp>
            <p:nvCxnSpPr>
              <p:cNvPr id="83" name="Straight Connector 82"/>
              <p:cNvCxnSpPr/>
              <p:nvPr/>
            </p:nvCxnSpPr>
            <p:spPr>
              <a:xfrm>
                <a:off x="850900" y="2514600"/>
                <a:ext cx="0" cy="9525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203200" y="3441700"/>
                <a:ext cx="1752600" cy="127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grpSp>
        <p:cxnSp>
          <p:nvCxnSpPr>
            <p:cNvPr id="81" name="Straight Connector 80"/>
            <p:cNvCxnSpPr/>
            <p:nvPr/>
          </p:nvCxnSpPr>
          <p:spPr>
            <a:xfrm flipH="1">
              <a:off x="850900" y="2578100"/>
              <a:ext cx="1028700" cy="863600"/>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a:off x="221961" y="3433530"/>
              <a:ext cx="628630" cy="1006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grpSp>
      <p:sp>
        <p:nvSpPr>
          <p:cNvPr id="85" name="TextBox 84"/>
          <p:cNvSpPr txBox="1"/>
          <p:nvPr/>
        </p:nvSpPr>
        <p:spPr>
          <a:xfrm>
            <a:off x="6569899" y="3248553"/>
            <a:ext cx="1267369" cy="369332"/>
          </a:xfrm>
          <a:prstGeom prst="rect">
            <a:avLst/>
          </a:prstGeom>
          <a:noFill/>
        </p:spPr>
        <p:txBody>
          <a:bodyPr wrap="none" rtlCol="0">
            <a:spAutoFit/>
          </a:bodyPr>
          <a:lstStyle/>
          <a:p>
            <a:r>
              <a:rPr lang="en-US" b="1" dirty="0" err="1" smtClean="0">
                <a:solidFill>
                  <a:srgbClr val="A6A6A6"/>
                </a:solidFill>
              </a:rPr>
              <a:t>ReLU</a:t>
            </a:r>
            <a:r>
              <a:rPr lang="en-US" b="1" dirty="0" smtClean="0">
                <a:solidFill>
                  <a:srgbClr val="A6A6A6"/>
                </a:solidFill>
              </a:rPr>
              <a:t>(i</a:t>
            </a:r>
            <a:r>
              <a:rPr lang="en-US" b="1" baseline="-25000" dirty="0" smtClean="0">
                <a:solidFill>
                  <a:srgbClr val="A6A6A6"/>
                </a:solidFill>
              </a:rPr>
              <a:t>1</a:t>
            </a:r>
            <a:r>
              <a:rPr lang="en-US" b="1" dirty="0" smtClean="0">
                <a:solidFill>
                  <a:srgbClr val="A6A6A6"/>
                </a:solidFill>
              </a:rPr>
              <a:t> - i</a:t>
            </a:r>
            <a:r>
              <a:rPr lang="en-US" b="1" baseline="-25000" dirty="0" smtClean="0">
                <a:solidFill>
                  <a:srgbClr val="A6A6A6"/>
                </a:solidFill>
              </a:rPr>
              <a:t>2</a:t>
            </a:r>
            <a:r>
              <a:rPr lang="en-US" b="1" dirty="0" smtClean="0">
                <a:solidFill>
                  <a:srgbClr val="A6A6A6"/>
                </a:solidFill>
              </a:rPr>
              <a:t>)</a:t>
            </a:r>
            <a:endParaRPr lang="en-US" b="1" dirty="0">
              <a:solidFill>
                <a:srgbClr val="A6A6A6"/>
              </a:solidFill>
            </a:endParaRPr>
          </a:p>
        </p:txBody>
      </p:sp>
      <p:sp>
        <p:nvSpPr>
          <p:cNvPr id="86" name="TextBox 85"/>
          <p:cNvSpPr txBox="1"/>
          <p:nvPr/>
        </p:nvSpPr>
        <p:spPr>
          <a:xfrm>
            <a:off x="8541409" y="4232570"/>
            <a:ext cx="633507" cy="369332"/>
          </a:xfrm>
          <a:prstGeom prst="rect">
            <a:avLst/>
          </a:prstGeom>
          <a:noFill/>
          <a:ln>
            <a:noFill/>
          </a:ln>
        </p:spPr>
        <p:txBody>
          <a:bodyPr wrap="none" rtlCol="0">
            <a:spAutoFit/>
          </a:bodyPr>
          <a:lstStyle/>
          <a:p>
            <a:r>
              <a:rPr lang="en-US" b="1" dirty="0" smtClean="0">
                <a:solidFill>
                  <a:srgbClr val="A6A6A6"/>
                </a:solidFill>
              </a:rPr>
              <a:t>i</a:t>
            </a:r>
            <a:r>
              <a:rPr lang="en-US" b="1" baseline="-25000" dirty="0" smtClean="0">
                <a:solidFill>
                  <a:srgbClr val="A6A6A6"/>
                </a:solidFill>
              </a:rPr>
              <a:t>1</a:t>
            </a:r>
            <a:r>
              <a:rPr lang="en-US" b="1" dirty="0" smtClean="0">
                <a:solidFill>
                  <a:srgbClr val="A6A6A6"/>
                </a:solidFill>
              </a:rPr>
              <a:t> - i</a:t>
            </a:r>
            <a:r>
              <a:rPr lang="en-US" b="1" baseline="-25000" dirty="0" smtClean="0">
                <a:solidFill>
                  <a:srgbClr val="A6A6A6"/>
                </a:solidFill>
              </a:rPr>
              <a:t>2</a:t>
            </a:r>
            <a:endParaRPr lang="en-US" b="1" dirty="0">
              <a:solidFill>
                <a:srgbClr val="A6A6A6"/>
              </a:solidFill>
            </a:endParaRPr>
          </a:p>
        </p:txBody>
      </p:sp>
      <p:cxnSp>
        <p:nvCxnSpPr>
          <p:cNvPr id="87" name="Straight Arrow Connector 86"/>
          <p:cNvCxnSpPr/>
          <p:nvPr/>
        </p:nvCxnSpPr>
        <p:spPr>
          <a:xfrm flipV="1">
            <a:off x="6220958" y="4821396"/>
            <a:ext cx="1291077" cy="12017"/>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6657134" y="4797362"/>
            <a:ext cx="671979" cy="369332"/>
          </a:xfrm>
          <a:prstGeom prst="rect">
            <a:avLst/>
          </a:prstGeom>
          <a:noFill/>
          <a:ln>
            <a:noFill/>
          </a:ln>
        </p:spPr>
        <p:txBody>
          <a:bodyPr wrap="none" rtlCol="0">
            <a:spAutoFit/>
          </a:bodyPr>
          <a:lstStyle/>
          <a:p>
            <a:r>
              <a:rPr lang="en-US" b="1" dirty="0" smtClean="0">
                <a:solidFill>
                  <a:srgbClr val="A6A6A6"/>
                </a:solidFill>
              </a:rPr>
              <a:t>i</a:t>
            </a:r>
            <a:r>
              <a:rPr lang="en-US" b="1" baseline="-25000" dirty="0" smtClean="0">
                <a:solidFill>
                  <a:srgbClr val="A6A6A6"/>
                </a:solidFill>
              </a:rPr>
              <a:t>1</a:t>
            </a:r>
            <a:r>
              <a:rPr lang="en-US" b="1" dirty="0" smtClean="0">
                <a:solidFill>
                  <a:srgbClr val="A6A6A6"/>
                </a:solidFill>
              </a:rPr>
              <a:t>=10</a:t>
            </a:r>
            <a:endParaRPr lang="en-US" b="1" dirty="0">
              <a:solidFill>
                <a:srgbClr val="A6A6A6"/>
              </a:solidFill>
            </a:endParaRPr>
          </a:p>
        </p:txBody>
      </p:sp>
      <p:sp>
        <p:nvSpPr>
          <p:cNvPr id="91" name="TextBox 90"/>
          <p:cNvSpPr txBox="1"/>
          <p:nvPr/>
        </p:nvSpPr>
        <p:spPr>
          <a:xfrm>
            <a:off x="6535005" y="4412822"/>
            <a:ext cx="551315" cy="369332"/>
          </a:xfrm>
          <a:prstGeom prst="rect">
            <a:avLst/>
          </a:prstGeom>
          <a:noFill/>
          <a:ln>
            <a:noFill/>
          </a:ln>
        </p:spPr>
        <p:txBody>
          <a:bodyPr wrap="none" rtlCol="0">
            <a:spAutoFit/>
          </a:bodyPr>
          <a:lstStyle/>
          <a:p>
            <a:r>
              <a:rPr lang="en-US" b="1" dirty="0" smtClean="0">
                <a:solidFill>
                  <a:srgbClr val="A6A6A6"/>
                </a:solidFill>
              </a:rPr>
              <a:t>i</a:t>
            </a:r>
            <a:r>
              <a:rPr lang="en-US" b="1" baseline="-25000" dirty="0" smtClean="0">
                <a:solidFill>
                  <a:srgbClr val="A6A6A6"/>
                </a:solidFill>
              </a:rPr>
              <a:t>2</a:t>
            </a:r>
            <a:r>
              <a:rPr lang="en-US" b="1" dirty="0" smtClean="0">
                <a:solidFill>
                  <a:srgbClr val="A6A6A6"/>
                </a:solidFill>
              </a:rPr>
              <a:t>=6</a:t>
            </a:r>
            <a:endParaRPr lang="en-US" b="1" dirty="0">
              <a:solidFill>
                <a:srgbClr val="A6A6A6"/>
              </a:solidFill>
            </a:endParaRPr>
          </a:p>
        </p:txBody>
      </p:sp>
      <p:sp>
        <p:nvSpPr>
          <p:cNvPr id="92" name="TextBox 91"/>
          <p:cNvSpPr txBox="1"/>
          <p:nvPr/>
        </p:nvSpPr>
        <p:spPr>
          <a:xfrm>
            <a:off x="6471752" y="4136435"/>
            <a:ext cx="416625" cy="369332"/>
          </a:xfrm>
          <a:prstGeom prst="rect">
            <a:avLst/>
          </a:prstGeom>
          <a:noFill/>
          <a:ln>
            <a:noFill/>
          </a:ln>
        </p:spPr>
        <p:txBody>
          <a:bodyPr wrap="none" rtlCol="0">
            <a:spAutoFit/>
          </a:bodyPr>
          <a:lstStyle/>
          <a:p>
            <a:r>
              <a:rPr lang="en-US" b="1" dirty="0" smtClean="0">
                <a:solidFill>
                  <a:srgbClr val="A6A6A6"/>
                </a:solidFill>
              </a:rPr>
              <a:t>+4</a:t>
            </a:r>
            <a:endParaRPr lang="en-US" b="1" dirty="0">
              <a:solidFill>
                <a:srgbClr val="A6A6A6"/>
              </a:solidFill>
            </a:endParaRPr>
          </a:p>
        </p:txBody>
      </p:sp>
      <p:cxnSp>
        <p:nvCxnSpPr>
          <p:cNvPr id="93" name="Straight Connector 92"/>
          <p:cNvCxnSpPr/>
          <p:nvPr/>
        </p:nvCxnSpPr>
        <p:spPr>
          <a:xfrm flipH="1" flipV="1">
            <a:off x="7477142" y="4172485"/>
            <a:ext cx="3158" cy="266165"/>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7058415" y="4184502"/>
            <a:ext cx="436175" cy="12017"/>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6961683" y="4196519"/>
            <a:ext cx="0" cy="228321"/>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a:off x="6220958" y="4689210"/>
            <a:ext cx="837456" cy="12017"/>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124" name="TextBox 123"/>
          <p:cNvSpPr txBox="1"/>
          <p:nvPr/>
        </p:nvSpPr>
        <p:spPr>
          <a:xfrm>
            <a:off x="5918192" y="4227346"/>
            <a:ext cx="301660" cy="369332"/>
          </a:xfrm>
          <a:prstGeom prst="rect">
            <a:avLst/>
          </a:prstGeom>
          <a:noFill/>
        </p:spPr>
        <p:txBody>
          <a:bodyPr wrap="none" rtlCol="0">
            <a:spAutoFit/>
          </a:bodyPr>
          <a:lstStyle/>
          <a:p>
            <a:r>
              <a:rPr lang="en-US" b="1" dirty="0" smtClean="0">
                <a:solidFill>
                  <a:srgbClr val="A6A6A6"/>
                </a:solidFill>
              </a:rPr>
              <a:t>0</a:t>
            </a:r>
            <a:endParaRPr lang="en-US" b="1" dirty="0">
              <a:solidFill>
                <a:srgbClr val="A6A6A6"/>
              </a:solidFill>
            </a:endParaRPr>
          </a:p>
        </p:txBody>
      </p:sp>
      <p:sp>
        <p:nvSpPr>
          <p:cNvPr id="136" name="Rectangle 135"/>
          <p:cNvSpPr/>
          <p:nvPr/>
        </p:nvSpPr>
        <p:spPr>
          <a:xfrm>
            <a:off x="446289" y="1817301"/>
            <a:ext cx="8584525" cy="400110"/>
          </a:xfrm>
          <a:prstGeom prst="rect">
            <a:avLst/>
          </a:prstGeom>
        </p:spPr>
        <p:txBody>
          <a:bodyPr wrap="none">
            <a:spAutoFit/>
          </a:bodyPr>
          <a:lstStyle/>
          <a:p>
            <a:r>
              <a:rPr lang="en-US" sz="2000" b="1" dirty="0">
                <a:solidFill>
                  <a:srgbClr val="A6A6A6"/>
                </a:solidFill>
              </a:rPr>
              <a:t>Standard breakdown: y = 6 = (10 from i</a:t>
            </a:r>
            <a:r>
              <a:rPr lang="en-US" sz="2000" b="1" baseline="-25000" dirty="0">
                <a:solidFill>
                  <a:srgbClr val="A6A6A6"/>
                </a:solidFill>
              </a:rPr>
              <a:t>1</a:t>
            </a:r>
            <a:r>
              <a:rPr lang="en-US" sz="2000" b="1" dirty="0">
                <a:solidFill>
                  <a:srgbClr val="A6A6A6"/>
                </a:solidFill>
              </a:rPr>
              <a:t>) – [(10 from i</a:t>
            </a:r>
            <a:r>
              <a:rPr lang="en-US" sz="2000" b="1" baseline="-25000" dirty="0">
                <a:solidFill>
                  <a:srgbClr val="A6A6A6"/>
                </a:solidFill>
              </a:rPr>
              <a:t>1</a:t>
            </a:r>
            <a:r>
              <a:rPr lang="en-US" sz="2000" b="1" dirty="0">
                <a:solidFill>
                  <a:srgbClr val="A6A6A6"/>
                </a:solidFill>
              </a:rPr>
              <a:t>) – (6 from i</a:t>
            </a:r>
            <a:r>
              <a:rPr lang="en-US" sz="2000" b="1" baseline="-25000" dirty="0">
                <a:solidFill>
                  <a:srgbClr val="A6A6A6"/>
                </a:solidFill>
              </a:rPr>
              <a:t>2</a:t>
            </a:r>
            <a:r>
              <a:rPr lang="en-US" sz="2000" b="1" dirty="0">
                <a:solidFill>
                  <a:srgbClr val="A6A6A6"/>
                </a:solidFill>
              </a:rPr>
              <a:t>)] = </a:t>
            </a:r>
            <a:r>
              <a:rPr lang="en-US" sz="2000" b="1" u="sng" dirty="0">
                <a:solidFill>
                  <a:srgbClr val="A6A6A6"/>
                </a:solidFill>
              </a:rPr>
              <a:t>6 from </a:t>
            </a:r>
            <a:r>
              <a:rPr lang="en-US" sz="2000" b="1" u="sng" dirty="0" smtClean="0">
                <a:solidFill>
                  <a:srgbClr val="A6A6A6"/>
                </a:solidFill>
              </a:rPr>
              <a:t>i</a:t>
            </a:r>
            <a:r>
              <a:rPr lang="en-US" sz="2000" b="1" baseline="-25000" dirty="0" smtClean="0">
                <a:solidFill>
                  <a:srgbClr val="A6A6A6"/>
                </a:solidFill>
              </a:rPr>
              <a:t>2</a:t>
            </a:r>
          </a:p>
        </p:txBody>
      </p:sp>
      <p:sp>
        <p:nvSpPr>
          <p:cNvPr id="137" name="TextBox 136"/>
          <p:cNvSpPr txBox="1"/>
          <p:nvPr/>
        </p:nvSpPr>
        <p:spPr>
          <a:xfrm>
            <a:off x="3149600" y="2839820"/>
            <a:ext cx="2895380" cy="646331"/>
          </a:xfrm>
          <a:prstGeom prst="rect">
            <a:avLst/>
          </a:prstGeom>
          <a:noFill/>
          <a:ln w="6350" cmpd="sng">
            <a:solidFill>
              <a:schemeClr val="tx1"/>
            </a:solidFill>
          </a:ln>
        </p:spPr>
        <p:txBody>
          <a:bodyPr wrap="square" rtlCol="0">
            <a:spAutoFit/>
          </a:bodyPr>
          <a:lstStyle/>
          <a:p>
            <a:r>
              <a:rPr lang="en-US" dirty="0" smtClean="0"/>
              <a:t>Average </a:t>
            </a:r>
            <a:r>
              <a:rPr lang="en-US" b="1" dirty="0" smtClean="0">
                <a:solidFill>
                  <a:srgbClr val="008000"/>
                </a:solidFill>
              </a:rPr>
              <a:t>i</a:t>
            </a:r>
            <a:r>
              <a:rPr lang="en-US" b="1" baseline="-25000" dirty="0" smtClean="0">
                <a:solidFill>
                  <a:srgbClr val="008000"/>
                </a:solidFill>
              </a:rPr>
              <a:t>1</a:t>
            </a:r>
            <a:r>
              <a:rPr lang="en-US" dirty="0" smtClean="0"/>
              <a:t> &amp; </a:t>
            </a:r>
            <a:r>
              <a:rPr lang="en-US" b="1" dirty="0" smtClean="0">
                <a:solidFill>
                  <a:srgbClr val="FF0000"/>
                </a:solidFill>
              </a:rPr>
              <a:t>i</a:t>
            </a:r>
            <a:r>
              <a:rPr lang="en-US" b="1" baseline="-25000" dirty="0" smtClean="0">
                <a:solidFill>
                  <a:srgbClr val="FF0000"/>
                </a:solidFill>
              </a:rPr>
              <a:t>2</a:t>
            </a:r>
            <a:r>
              <a:rPr lang="en-US" dirty="0" smtClean="0"/>
              <a:t> contributions:</a:t>
            </a:r>
          </a:p>
          <a:p>
            <a:r>
              <a:rPr lang="en-US" b="1" dirty="0"/>
              <a:t>4</a:t>
            </a:r>
            <a:r>
              <a:rPr lang="en-US" b="1" dirty="0" smtClean="0"/>
              <a:t> = </a:t>
            </a:r>
            <a:r>
              <a:rPr lang="en-US" b="1" dirty="0" smtClean="0">
                <a:solidFill>
                  <a:srgbClr val="008000"/>
                </a:solidFill>
              </a:rPr>
              <a:t>(7 from i</a:t>
            </a:r>
            <a:r>
              <a:rPr lang="en-US" b="1" baseline="-25000" dirty="0" smtClean="0">
                <a:solidFill>
                  <a:srgbClr val="008000"/>
                </a:solidFill>
              </a:rPr>
              <a:t>1</a:t>
            </a:r>
            <a:r>
              <a:rPr lang="en-US" b="1" dirty="0" smtClean="0">
                <a:solidFill>
                  <a:srgbClr val="008000"/>
                </a:solidFill>
              </a:rPr>
              <a:t>)</a:t>
            </a:r>
            <a:r>
              <a:rPr lang="en-US" b="1" baseline="-25000" dirty="0">
                <a:solidFill>
                  <a:srgbClr val="008000"/>
                </a:solidFill>
              </a:rPr>
              <a:t> </a:t>
            </a:r>
            <a:r>
              <a:rPr lang="en-US" b="1" dirty="0" smtClean="0"/>
              <a:t>+ </a:t>
            </a:r>
            <a:r>
              <a:rPr lang="en-US" b="1" dirty="0" smtClean="0">
                <a:solidFill>
                  <a:srgbClr val="FF0000"/>
                </a:solidFill>
              </a:rPr>
              <a:t>(-</a:t>
            </a:r>
            <a:r>
              <a:rPr lang="en-US" b="1" dirty="0">
                <a:solidFill>
                  <a:srgbClr val="FF0000"/>
                </a:solidFill>
              </a:rPr>
              <a:t>3</a:t>
            </a:r>
            <a:r>
              <a:rPr lang="en-US" b="1" dirty="0" smtClean="0">
                <a:solidFill>
                  <a:srgbClr val="FF0000"/>
                </a:solidFill>
              </a:rPr>
              <a:t> from i</a:t>
            </a:r>
            <a:r>
              <a:rPr lang="en-US" b="1" baseline="-25000" dirty="0" smtClean="0">
                <a:solidFill>
                  <a:srgbClr val="FF0000"/>
                </a:solidFill>
              </a:rPr>
              <a:t>2</a:t>
            </a:r>
            <a:r>
              <a:rPr lang="en-US" b="1" dirty="0" smtClean="0">
                <a:solidFill>
                  <a:srgbClr val="FF0000"/>
                </a:solidFill>
              </a:rPr>
              <a:t>)</a:t>
            </a:r>
            <a:endParaRPr lang="en-US" b="1" dirty="0">
              <a:solidFill>
                <a:srgbClr val="FF0000"/>
              </a:solidFill>
            </a:endParaRPr>
          </a:p>
        </p:txBody>
      </p:sp>
      <p:cxnSp>
        <p:nvCxnSpPr>
          <p:cNvPr id="139" name="Straight Arrow Connector 138"/>
          <p:cNvCxnSpPr/>
          <p:nvPr/>
        </p:nvCxnSpPr>
        <p:spPr>
          <a:xfrm flipH="1">
            <a:off x="6083080" y="3190191"/>
            <a:ext cx="282444"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p:nvPr/>
        </p:nvCxnSpPr>
        <p:spPr>
          <a:xfrm>
            <a:off x="2838340" y="3200113"/>
            <a:ext cx="2985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Oval 2"/>
          <p:cNvSpPr/>
          <p:nvPr/>
        </p:nvSpPr>
        <p:spPr>
          <a:xfrm>
            <a:off x="3911380" y="1411040"/>
            <a:ext cx="1041620" cy="485105"/>
          </a:xfrm>
          <a:prstGeom prst="ellipse">
            <a:avLst/>
          </a:prstGeom>
          <a:noFill/>
          <a:ln w="38100" cmpd="sng">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522219" y="1067470"/>
            <a:ext cx="2093982" cy="461665"/>
          </a:xfrm>
          <a:prstGeom prst="rect">
            <a:avLst/>
          </a:prstGeom>
          <a:noFill/>
        </p:spPr>
        <p:txBody>
          <a:bodyPr wrap="square" rtlCol="0">
            <a:spAutoFit/>
          </a:bodyPr>
          <a:lstStyle/>
          <a:p>
            <a:r>
              <a:rPr lang="en-US" sz="2400" b="1" dirty="0" smtClean="0">
                <a:solidFill>
                  <a:srgbClr val="A6A6A6"/>
                </a:solidFill>
              </a:rPr>
              <a:t>i</a:t>
            </a:r>
            <a:r>
              <a:rPr lang="en-US" sz="2400" b="1" baseline="-25000" dirty="0" smtClean="0">
                <a:solidFill>
                  <a:srgbClr val="A6A6A6"/>
                </a:solidFill>
              </a:rPr>
              <a:t>1</a:t>
            </a:r>
            <a:r>
              <a:rPr lang="en-US" sz="2400" b="1" dirty="0" smtClean="0">
                <a:solidFill>
                  <a:srgbClr val="A6A6A6"/>
                </a:solidFill>
              </a:rPr>
              <a:t> = 10, i</a:t>
            </a:r>
            <a:r>
              <a:rPr lang="en-US" sz="2400" b="1" baseline="-25000" dirty="0" smtClean="0">
                <a:solidFill>
                  <a:srgbClr val="A6A6A6"/>
                </a:solidFill>
              </a:rPr>
              <a:t>2</a:t>
            </a:r>
            <a:r>
              <a:rPr lang="en-US" sz="2400" b="1" dirty="0" smtClean="0">
                <a:solidFill>
                  <a:srgbClr val="A6A6A6"/>
                </a:solidFill>
              </a:rPr>
              <a:t> = 6</a:t>
            </a:r>
          </a:p>
        </p:txBody>
      </p:sp>
      <p:sp>
        <p:nvSpPr>
          <p:cNvPr id="4" name="Rectangle 3"/>
          <p:cNvSpPr/>
          <p:nvPr/>
        </p:nvSpPr>
        <p:spPr>
          <a:xfrm>
            <a:off x="3014915" y="1397154"/>
            <a:ext cx="2537023" cy="461665"/>
          </a:xfrm>
          <a:prstGeom prst="rect">
            <a:avLst/>
          </a:prstGeom>
        </p:spPr>
        <p:txBody>
          <a:bodyPr wrap="none">
            <a:spAutoFit/>
          </a:bodyPr>
          <a:lstStyle/>
          <a:p>
            <a:r>
              <a:rPr lang="en-US" sz="2400" b="1" dirty="0">
                <a:solidFill>
                  <a:srgbClr val="A6A6A6"/>
                </a:solidFill>
              </a:rPr>
              <a:t>= </a:t>
            </a:r>
            <a:r>
              <a:rPr lang="en-US" sz="2400" b="1" dirty="0">
                <a:solidFill>
                  <a:srgbClr val="008000"/>
                </a:solidFill>
              </a:rPr>
              <a:t>10</a:t>
            </a:r>
            <a:r>
              <a:rPr lang="en-US" sz="2400" b="1" dirty="0"/>
              <a:t> – </a:t>
            </a:r>
            <a:r>
              <a:rPr lang="en-US" sz="2400" b="1" dirty="0" err="1"/>
              <a:t>ReLU</a:t>
            </a:r>
            <a:r>
              <a:rPr lang="en-US" sz="2400" b="1" dirty="0"/>
              <a:t>(4) </a:t>
            </a:r>
            <a:r>
              <a:rPr lang="en-US" sz="2400" b="1" dirty="0" smtClean="0">
                <a:solidFill>
                  <a:srgbClr val="A6A6A6"/>
                </a:solidFill>
              </a:rPr>
              <a:t>= 6</a:t>
            </a:r>
            <a:endParaRPr lang="en-US" sz="2400" dirty="0">
              <a:solidFill>
                <a:srgbClr val="A6A6A6"/>
              </a:solidFill>
            </a:endParaRPr>
          </a:p>
        </p:txBody>
      </p:sp>
      <p:sp>
        <p:nvSpPr>
          <p:cNvPr id="5" name="Rectangle 4"/>
          <p:cNvSpPr/>
          <p:nvPr/>
        </p:nvSpPr>
        <p:spPr>
          <a:xfrm>
            <a:off x="5359179" y="1395968"/>
            <a:ext cx="2521243" cy="461665"/>
          </a:xfrm>
          <a:prstGeom prst="rect">
            <a:avLst/>
          </a:prstGeom>
        </p:spPr>
        <p:txBody>
          <a:bodyPr wrap="none">
            <a:spAutoFit/>
          </a:bodyPr>
          <a:lstStyle/>
          <a:p>
            <a:r>
              <a:rPr lang="en-US" sz="2400" b="1" dirty="0" smtClean="0">
                <a:solidFill>
                  <a:srgbClr val="A6A6A6"/>
                </a:solidFill>
                <a:sym typeface="Wingdings"/>
              </a:rPr>
              <a:t> min(</a:t>
            </a:r>
            <a:r>
              <a:rPr lang="en-US" sz="2400" b="1" dirty="0" smtClean="0">
                <a:solidFill>
                  <a:srgbClr val="A6A6A6"/>
                </a:solidFill>
              </a:rPr>
              <a:t>i</a:t>
            </a:r>
            <a:r>
              <a:rPr lang="en-US" sz="2400" b="1" baseline="-25000" dirty="0" smtClean="0">
                <a:solidFill>
                  <a:srgbClr val="A6A6A6"/>
                </a:solidFill>
              </a:rPr>
              <a:t>1</a:t>
            </a:r>
            <a:r>
              <a:rPr lang="en-US" sz="2400" b="1" dirty="0" smtClean="0">
                <a:solidFill>
                  <a:srgbClr val="A6A6A6"/>
                </a:solidFill>
              </a:rPr>
              <a:t>=10,</a:t>
            </a:r>
            <a:r>
              <a:rPr lang="en-US" sz="2400" b="1" dirty="0">
                <a:solidFill>
                  <a:srgbClr val="A6A6A6"/>
                </a:solidFill>
              </a:rPr>
              <a:t> </a:t>
            </a:r>
            <a:r>
              <a:rPr lang="en-US" sz="2400" b="1" dirty="0" smtClean="0">
                <a:solidFill>
                  <a:srgbClr val="A6A6A6"/>
                </a:solidFill>
              </a:rPr>
              <a:t>i</a:t>
            </a:r>
            <a:r>
              <a:rPr lang="en-US" sz="2400" b="1" baseline="-25000" dirty="0" smtClean="0">
                <a:solidFill>
                  <a:srgbClr val="A6A6A6"/>
                </a:solidFill>
              </a:rPr>
              <a:t>2</a:t>
            </a:r>
            <a:r>
              <a:rPr lang="en-US" sz="2400" b="1" dirty="0" smtClean="0">
                <a:solidFill>
                  <a:srgbClr val="A6A6A6"/>
                </a:solidFill>
              </a:rPr>
              <a:t>=6</a:t>
            </a:r>
            <a:r>
              <a:rPr lang="en-US" sz="2400" b="1" dirty="0">
                <a:solidFill>
                  <a:srgbClr val="A6A6A6"/>
                </a:solidFill>
              </a:rPr>
              <a:t>)</a:t>
            </a:r>
            <a:endParaRPr lang="en-US" sz="2400" dirty="0">
              <a:solidFill>
                <a:srgbClr val="A6A6A6"/>
              </a:solidFill>
            </a:endParaRPr>
          </a:p>
        </p:txBody>
      </p:sp>
      <p:sp>
        <p:nvSpPr>
          <p:cNvPr id="89" name="TextBox 88"/>
          <p:cNvSpPr txBox="1"/>
          <p:nvPr/>
        </p:nvSpPr>
        <p:spPr>
          <a:xfrm>
            <a:off x="8663642" y="4707236"/>
            <a:ext cx="496650" cy="461665"/>
          </a:xfrm>
          <a:prstGeom prst="rect">
            <a:avLst/>
          </a:prstGeom>
          <a:noFill/>
        </p:spPr>
        <p:txBody>
          <a:bodyPr wrap="none" rtlCol="0">
            <a:spAutoFit/>
          </a:bodyPr>
          <a:lstStyle/>
          <a:p>
            <a:r>
              <a:rPr lang="en-US" sz="2400" b="1" dirty="0" smtClean="0"/>
              <a:t>12</a:t>
            </a:r>
            <a:endParaRPr lang="en-US" sz="2400" b="1" dirty="0"/>
          </a:p>
        </p:txBody>
      </p:sp>
      <p:sp>
        <p:nvSpPr>
          <p:cNvPr id="6" name="Rectangle 5"/>
          <p:cNvSpPr/>
          <p:nvPr/>
        </p:nvSpPr>
        <p:spPr>
          <a:xfrm>
            <a:off x="1409808" y="4406384"/>
            <a:ext cx="301660" cy="369332"/>
          </a:xfrm>
          <a:prstGeom prst="rect">
            <a:avLst/>
          </a:prstGeom>
        </p:spPr>
        <p:txBody>
          <a:bodyPr wrap="none">
            <a:spAutoFit/>
          </a:bodyPr>
          <a:lstStyle/>
          <a:p>
            <a:r>
              <a:rPr lang="en-US" b="1" dirty="0">
                <a:solidFill>
                  <a:srgbClr val="A6A6A6"/>
                </a:solidFill>
              </a:rPr>
              <a:t>4</a:t>
            </a:r>
            <a:endParaRPr lang="en-US" dirty="0">
              <a:solidFill>
                <a:srgbClr val="A6A6A6"/>
              </a:solidFill>
            </a:endParaRPr>
          </a:p>
        </p:txBody>
      </p:sp>
      <p:sp>
        <p:nvSpPr>
          <p:cNvPr id="57" name="Rectangle 56"/>
          <p:cNvSpPr/>
          <p:nvPr/>
        </p:nvSpPr>
        <p:spPr>
          <a:xfrm>
            <a:off x="854919" y="4037568"/>
            <a:ext cx="301660" cy="369332"/>
          </a:xfrm>
          <a:prstGeom prst="rect">
            <a:avLst/>
          </a:prstGeom>
        </p:spPr>
        <p:txBody>
          <a:bodyPr wrap="none">
            <a:spAutoFit/>
          </a:bodyPr>
          <a:lstStyle/>
          <a:p>
            <a:r>
              <a:rPr lang="en-US" b="1" dirty="0">
                <a:solidFill>
                  <a:srgbClr val="A6A6A6"/>
                </a:solidFill>
              </a:rPr>
              <a:t>4</a:t>
            </a:r>
            <a:endParaRPr lang="en-US" dirty="0">
              <a:solidFill>
                <a:srgbClr val="A6A6A6"/>
              </a:solidFill>
            </a:endParaRPr>
          </a:p>
        </p:txBody>
      </p:sp>
      <p:sp>
        <p:nvSpPr>
          <p:cNvPr id="58" name="Rectangle 57"/>
          <p:cNvSpPr/>
          <p:nvPr/>
        </p:nvSpPr>
        <p:spPr>
          <a:xfrm>
            <a:off x="7325930" y="4357023"/>
            <a:ext cx="301660" cy="369332"/>
          </a:xfrm>
          <a:prstGeom prst="rect">
            <a:avLst/>
          </a:prstGeom>
          <a:ln>
            <a:noFill/>
          </a:ln>
        </p:spPr>
        <p:txBody>
          <a:bodyPr wrap="none">
            <a:spAutoFit/>
          </a:bodyPr>
          <a:lstStyle/>
          <a:p>
            <a:r>
              <a:rPr lang="en-US" b="1" dirty="0">
                <a:solidFill>
                  <a:srgbClr val="A6A6A6"/>
                </a:solidFill>
              </a:rPr>
              <a:t>4</a:t>
            </a:r>
            <a:endParaRPr lang="en-US" dirty="0">
              <a:solidFill>
                <a:srgbClr val="A6A6A6"/>
              </a:solidFill>
            </a:endParaRPr>
          </a:p>
        </p:txBody>
      </p:sp>
      <p:sp>
        <p:nvSpPr>
          <p:cNvPr id="59" name="Rectangle 58"/>
          <p:cNvSpPr/>
          <p:nvPr/>
        </p:nvSpPr>
        <p:spPr>
          <a:xfrm>
            <a:off x="6694841" y="3988207"/>
            <a:ext cx="301660" cy="369332"/>
          </a:xfrm>
          <a:prstGeom prst="rect">
            <a:avLst/>
          </a:prstGeom>
          <a:ln>
            <a:noFill/>
          </a:ln>
        </p:spPr>
        <p:txBody>
          <a:bodyPr wrap="none">
            <a:spAutoFit/>
          </a:bodyPr>
          <a:lstStyle/>
          <a:p>
            <a:r>
              <a:rPr lang="en-US" b="1" dirty="0">
                <a:solidFill>
                  <a:srgbClr val="A6A6A6"/>
                </a:solidFill>
              </a:rPr>
              <a:t>4</a:t>
            </a:r>
            <a:endParaRPr lang="en-US" dirty="0">
              <a:solidFill>
                <a:srgbClr val="A6A6A6"/>
              </a:solidFill>
            </a:endParaRPr>
          </a:p>
        </p:txBody>
      </p:sp>
    </p:spTree>
    <p:extLst>
      <p:ext uri="{BB962C8B-B14F-4D97-AF65-F5344CB8AC3E}">
        <p14:creationId xmlns:p14="http://schemas.microsoft.com/office/powerpoint/2010/main" val="135439090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p:cNvSpPr txBox="1"/>
          <p:nvPr/>
        </p:nvSpPr>
        <p:spPr>
          <a:xfrm>
            <a:off x="121649" y="3785520"/>
            <a:ext cx="377026" cy="369332"/>
          </a:xfrm>
          <a:prstGeom prst="rect">
            <a:avLst/>
          </a:prstGeom>
          <a:noFill/>
        </p:spPr>
        <p:txBody>
          <a:bodyPr wrap="none" rtlCol="0">
            <a:spAutoFit/>
          </a:bodyPr>
          <a:lstStyle/>
          <a:p>
            <a:r>
              <a:rPr lang="en-US" b="1" dirty="0" smtClean="0">
                <a:solidFill>
                  <a:srgbClr val="A6A6A6"/>
                </a:solidFill>
              </a:rPr>
              <a:t>-</a:t>
            </a:r>
            <a:r>
              <a:rPr lang="en-US" b="1" dirty="0">
                <a:solidFill>
                  <a:srgbClr val="A6A6A6"/>
                </a:solidFill>
              </a:rPr>
              <a:t>6</a:t>
            </a:r>
          </a:p>
        </p:txBody>
      </p:sp>
      <p:sp>
        <p:nvSpPr>
          <p:cNvPr id="2" name="Title 1"/>
          <p:cNvSpPr>
            <a:spLocks noGrp="1"/>
          </p:cNvSpPr>
          <p:nvPr>
            <p:ph type="title"/>
          </p:nvPr>
        </p:nvSpPr>
        <p:spPr>
          <a:xfrm>
            <a:off x="0" y="82154"/>
            <a:ext cx="9144000" cy="857250"/>
          </a:xfrm>
        </p:spPr>
        <p:txBody>
          <a:bodyPr>
            <a:noAutofit/>
          </a:bodyPr>
          <a:lstStyle/>
          <a:p>
            <a:r>
              <a:rPr lang="en-US" sz="3600" dirty="0" smtClean="0"/>
              <a:t>The DeepLIFT solution: consider different orders for </a:t>
            </a:r>
            <a:r>
              <a:rPr lang="en-US" sz="3600" dirty="0"/>
              <a:t>adding positive </a:t>
            </a:r>
            <a:r>
              <a:rPr lang="en-US" sz="3600" dirty="0" smtClean="0"/>
              <a:t>and negative terms</a:t>
            </a:r>
            <a:endParaRPr lang="en-US" sz="3600" dirty="0"/>
          </a:p>
        </p:txBody>
      </p:sp>
      <p:sp>
        <p:nvSpPr>
          <p:cNvPr id="21" name="TextBox 20"/>
          <p:cNvSpPr txBox="1"/>
          <p:nvPr/>
        </p:nvSpPr>
        <p:spPr>
          <a:xfrm>
            <a:off x="509519" y="1397670"/>
            <a:ext cx="2733546" cy="461665"/>
          </a:xfrm>
          <a:prstGeom prst="rect">
            <a:avLst/>
          </a:prstGeom>
          <a:noFill/>
        </p:spPr>
        <p:txBody>
          <a:bodyPr wrap="square" rtlCol="0">
            <a:spAutoFit/>
          </a:bodyPr>
          <a:lstStyle/>
          <a:p>
            <a:r>
              <a:rPr lang="en-US" sz="2400" b="1" dirty="0" smtClean="0">
                <a:solidFill>
                  <a:srgbClr val="A6A6A6"/>
                </a:solidFill>
              </a:rPr>
              <a:t>y = i</a:t>
            </a:r>
            <a:r>
              <a:rPr lang="en-US" sz="2400" b="1" baseline="-25000" dirty="0" smtClean="0">
                <a:solidFill>
                  <a:srgbClr val="A6A6A6"/>
                </a:solidFill>
              </a:rPr>
              <a:t>1</a:t>
            </a:r>
            <a:r>
              <a:rPr lang="en-US" sz="2400" b="1" dirty="0" smtClean="0">
                <a:solidFill>
                  <a:srgbClr val="A6A6A6"/>
                </a:solidFill>
              </a:rPr>
              <a:t> – </a:t>
            </a:r>
            <a:r>
              <a:rPr lang="en-US" sz="2400" b="1" dirty="0" err="1" smtClean="0">
                <a:solidFill>
                  <a:srgbClr val="A6A6A6"/>
                </a:solidFill>
              </a:rPr>
              <a:t>ReLU</a:t>
            </a:r>
            <a:r>
              <a:rPr lang="en-US" sz="2400" b="1" dirty="0" smtClean="0">
                <a:solidFill>
                  <a:srgbClr val="A6A6A6"/>
                </a:solidFill>
              </a:rPr>
              <a:t>(i</a:t>
            </a:r>
            <a:r>
              <a:rPr lang="en-US" sz="2400" b="1" baseline="-25000" dirty="0" smtClean="0">
                <a:solidFill>
                  <a:srgbClr val="A6A6A6"/>
                </a:solidFill>
              </a:rPr>
              <a:t>1</a:t>
            </a:r>
            <a:r>
              <a:rPr lang="en-US" sz="2400" b="1" dirty="0" smtClean="0">
                <a:solidFill>
                  <a:srgbClr val="A6A6A6"/>
                </a:solidFill>
              </a:rPr>
              <a:t> – i</a:t>
            </a:r>
            <a:r>
              <a:rPr lang="en-US" sz="2400" b="1" baseline="-25000" dirty="0" smtClean="0">
                <a:solidFill>
                  <a:srgbClr val="A6A6A6"/>
                </a:solidFill>
              </a:rPr>
              <a:t>2</a:t>
            </a:r>
            <a:r>
              <a:rPr lang="en-US" sz="2400" b="1" dirty="0" smtClean="0">
                <a:solidFill>
                  <a:srgbClr val="A6A6A6"/>
                </a:solidFill>
              </a:rPr>
              <a:t>)</a:t>
            </a:r>
          </a:p>
        </p:txBody>
      </p:sp>
      <p:sp>
        <p:nvSpPr>
          <p:cNvPr id="35" name="TextBox 34"/>
          <p:cNvSpPr txBox="1"/>
          <p:nvPr/>
        </p:nvSpPr>
        <p:spPr>
          <a:xfrm>
            <a:off x="12700" y="2711455"/>
            <a:ext cx="2861668" cy="646331"/>
          </a:xfrm>
          <a:prstGeom prst="rect">
            <a:avLst/>
          </a:prstGeom>
          <a:noFill/>
        </p:spPr>
        <p:txBody>
          <a:bodyPr wrap="none" rtlCol="0">
            <a:spAutoFit/>
          </a:bodyPr>
          <a:lstStyle/>
          <a:p>
            <a:r>
              <a:rPr lang="en-US" dirty="0" smtClean="0">
                <a:solidFill>
                  <a:srgbClr val="A6A6A6"/>
                </a:solidFill>
              </a:rPr>
              <a:t>Standard breakdown:</a:t>
            </a:r>
          </a:p>
          <a:p>
            <a:r>
              <a:rPr lang="en-US" b="1" dirty="0">
                <a:solidFill>
                  <a:srgbClr val="A6A6A6"/>
                </a:solidFill>
              </a:rPr>
              <a:t>4</a:t>
            </a:r>
            <a:r>
              <a:rPr lang="en-US" b="1" dirty="0" smtClean="0">
                <a:solidFill>
                  <a:srgbClr val="A6A6A6"/>
                </a:solidFill>
              </a:rPr>
              <a:t> = (10 from i</a:t>
            </a:r>
            <a:r>
              <a:rPr lang="en-US" b="1" baseline="-25000" dirty="0" smtClean="0">
                <a:solidFill>
                  <a:srgbClr val="A6A6A6"/>
                </a:solidFill>
              </a:rPr>
              <a:t>1</a:t>
            </a:r>
            <a:r>
              <a:rPr lang="en-US" b="1" dirty="0" smtClean="0">
                <a:solidFill>
                  <a:srgbClr val="A6A6A6"/>
                </a:solidFill>
              </a:rPr>
              <a:t>) + (-</a:t>
            </a:r>
            <a:r>
              <a:rPr lang="en-US" b="1" dirty="0">
                <a:solidFill>
                  <a:srgbClr val="A6A6A6"/>
                </a:solidFill>
              </a:rPr>
              <a:t>6</a:t>
            </a:r>
            <a:r>
              <a:rPr lang="en-US" b="1" dirty="0" smtClean="0">
                <a:solidFill>
                  <a:srgbClr val="A6A6A6"/>
                </a:solidFill>
              </a:rPr>
              <a:t> from i</a:t>
            </a:r>
            <a:r>
              <a:rPr lang="en-US" b="1" baseline="-25000" dirty="0" smtClean="0">
                <a:solidFill>
                  <a:srgbClr val="A6A6A6"/>
                </a:solidFill>
              </a:rPr>
              <a:t>2</a:t>
            </a:r>
            <a:r>
              <a:rPr lang="en-US" b="1" dirty="0" smtClean="0">
                <a:solidFill>
                  <a:srgbClr val="A6A6A6"/>
                </a:solidFill>
              </a:rPr>
              <a:t>)</a:t>
            </a:r>
            <a:endParaRPr lang="en-US" b="1" baseline="-25000" dirty="0">
              <a:solidFill>
                <a:srgbClr val="A6A6A6"/>
              </a:solidFill>
            </a:endParaRPr>
          </a:p>
        </p:txBody>
      </p:sp>
      <p:grpSp>
        <p:nvGrpSpPr>
          <p:cNvPr id="36" name="Group 35"/>
          <p:cNvGrpSpPr/>
          <p:nvPr/>
        </p:nvGrpSpPr>
        <p:grpSpPr>
          <a:xfrm>
            <a:off x="190501" y="3606783"/>
            <a:ext cx="2455662" cy="893687"/>
            <a:chOff x="196877" y="2514600"/>
            <a:chExt cx="1758923" cy="952500"/>
          </a:xfrm>
        </p:grpSpPr>
        <p:grpSp>
          <p:nvGrpSpPr>
            <p:cNvPr id="37" name="Group 36"/>
            <p:cNvGrpSpPr/>
            <p:nvPr/>
          </p:nvGrpSpPr>
          <p:grpSpPr>
            <a:xfrm>
              <a:off x="203200" y="2514600"/>
              <a:ext cx="1752600" cy="952500"/>
              <a:chOff x="203200" y="2514600"/>
              <a:chExt cx="1752600" cy="952500"/>
            </a:xfrm>
          </p:grpSpPr>
          <p:cxnSp>
            <p:nvCxnSpPr>
              <p:cNvPr id="40" name="Straight Connector 39"/>
              <p:cNvCxnSpPr/>
              <p:nvPr/>
            </p:nvCxnSpPr>
            <p:spPr>
              <a:xfrm>
                <a:off x="850900" y="2514600"/>
                <a:ext cx="0" cy="9525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203200" y="3441700"/>
                <a:ext cx="1752600" cy="127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grpSp>
        <p:cxnSp>
          <p:nvCxnSpPr>
            <p:cNvPr id="38" name="Straight Connector 37"/>
            <p:cNvCxnSpPr/>
            <p:nvPr/>
          </p:nvCxnSpPr>
          <p:spPr>
            <a:xfrm flipH="1">
              <a:off x="850900" y="2578100"/>
              <a:ext cx="1028700" cy="863600"/>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196877" y="3429000"/>
              <a:ext cx="654023" cy="6051"/>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642596" y="3263613"/>
            <a:ext cx="1267369" cy="369332"/>
          </a:xfrm>
          <a:prstGeom prst="rect">
            <a:avLst/>
          </a:prstGeom>
          <a:noFill/>
        </p:spPr>
        <p:txBody>
          <a:bodyPr wrap="none" rtlCol="0">
            <a:spAutoFit/>
          </a:bodyPr>
          <a:lstStyle/>
          <a:p>
            <a:r>
              <a:rPr lang="en-US" b="1" dirty="0" err="1" smtClean="0">
                <a:solidFill>
                  <a:srgbClr val="A6A6A6"/>
                </a:solidFill>
              </a:rPr>
              <a:t>ReLU</a:t>
            </a:r>
            <a:r>
              <a:rPr lang="en-US" b="1" dirty="0" smtClean="0">
                <a:solidFill>
                  <a:srgbClr val="A6A6A6"/>
                </a:solidFill>
              </a:rPr>
              <a:t>(i</a:t>
            </a:r>
            <a:r>
              <a:rPr lang="en-US" b="1" baseline="-25000" dirty="0" smtClean="0">
                <a:solidFill>
                  <a:srgbClr val="A6A6A6"/>
                </a:solidFill>
              </a:rPr>
              <a:t>1</a:t>
            </a:r>
            <a:r>
              <a:rPr lang="en-US" b="1" dirty="0" smtClean="0">
                <a:solidFill>
                  <a:srgbClr val="A6A6A6"/>
                </a:solidFill>
              </a:rPr>
              <a:t> - i</a:t>
            </a:r>
            <a:r>
              <a:rPr lang="en-US" b="1" baseline="-25000" dirty="0" smtClean="0">
                <a:solidFill>
                  <a:srgbClr val="A6A6A6"/>
                </a:solidFill>
              </a:rPr>
              <a:t>2</a:t>
            </a:r>
            <a:r>
              <a:rPr lang="en-US" b="1" dirty="0" smtClean="0">
                <a:solidFill>
                  <a:srgbClr val="A6A6A6"/>
                </a:solidFill>
              </a:rPr>
              <a:t>)</a:t>
            </a:r>
            <a:endParaRPr lang="en-US" b="1" dirty="0">
              <a:solidFill>
                <a:srgbClr val="A6A6A6"/>
              </a:solidFill>
            </a:endParaRPr>
          </a:p>
        </p:txBody>
      </p:sp>
      <p:sp>
        <p:nvSpPr>
          <p:cNvPr id="43" name="TextBox 42"/>
          <p:cNvSpPr txBox="1"/>
          <p:nvPr/>
        </p:nvSpPr>
        <p:spPr>
          <a:xfrm>
            <a:off x="2646164" y="4274069"/>
            <a:ext cx="633507" cy="369332"/>
          </a:xfrm>
          <a:prstGeom prst="rect">
            <a:avLst/>
          </a:prstGeom>
          <a:noFill/>
        </p:spPr>
        <p:txBody>
          <a:bodyPr wrap="none" rtlCol="0">
            <a:spAutoFit/>
          </a:bodyPr>
          <a:lstStyle/>
          <a:p>
            <a:r>
              <a:rPr lang="en-US" b="1" dirty="0" smtClean="0">
                <a:solidFill>
                  <a:srgbClr val="A6A6A6"/>
                </a:solidFill>
              </a:rPr>
              <a:t>i</a:t>
            </a:r>
            <a:r>
              <a:rPr lang="en-US" b="1" baseline="-25000" dirty="0" smtClean="0">
                <a:solidFill>
                  <a:srgbClr val="A6A6A6"/>
                </a:solidFill>
              </a:rPr>
              <a:t>1</a:t>
            </a:r>
            <a:r>
              <a:rPr lang="en-US" b="1" dirty="0" smtClean="0">
                <a:solidFill>
                  <a:srgbClr val="A6A6A6"/>
                </a:solidFill>
              </a:rPr>
              <a:t> - i</a:t>
            </a:r>
            <a:r>
              <a:rPr lang="en-US" b="1" baseline="-25000" dirty="0" smtClean="0">
                <a:solidFill>
                  <a:srgbClr val="A6A6A6"/>
                </a:solidFill>
              </a:rPr>
              <a:t>2</a:t>
            </a:r>
            <a:endParaRPr lang="en-US" b="1" dirty="0">
              <a:solidFill>
                <a:srgbClr val="A6A6A6"/>
              </a:solidFill>
            </a:endParaRPr>
          </a:p>
        </p:txBody>
      </p:sp>
      <p:cxnSp>
        <p:nvCxnSpPr>
          <p:cNvPr id="44" name="Straight Arrow Connector 43"/>
          <p:cNvCxnSpPr/>
          <p:nvPr/>
        </p:nvCxnSpPr>
        <p:spPr>
          <a:xfrm flipV="1">
            <a:off x="1103593" y="4714955"/>
            <a:ext cx="1312070" cy="11916"/>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1529131" y="4857945"/>
            <a:ext cx="851073" cy="11916"/>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2344742" y="3761688"/>
            <a:ext cx="17731" cy="714950"/>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1688707" y="4428975"/>
            <a:ext cx="671979" cy="369332"/>
          </a:xfrm>
          <a:prstGeom prst="rect">
            <a:avLst/>
          </a:prstGeom>
          <a:noFill/>
        </p:spPr>
        <p:txBody>
          <a:bodyPr wrap="none" rtlCol="0">
            <a:spAutoFit/>
          </a:bodyPr>
          <a:lstStyle/>
          <a:p>
            <a:r>
              <a:rPr lang="en-US" b="1" dirty="0" smtClean="0">
                <a:solidFill>
                  <a:srgbClr val="A6A6A6"/>
                </a:solidFill>
              </a:rPr>
              <a:t>i</a:t>
            </a:r>
            <a:r>
              <a:rPr lang="en-US" b="1" baseline="-25000" dirty="0" smtClean="0">
                <a:solidFill>
                  <a:srgbClr val="A6A6A6"/>
                </a:solidFill>
              </a:rPr>
              <a:t>1</a:t>
            </a:r>
            <a:r>
              <a:rPr lang="en-US" b="1" dirty="0" smtClean="0">
                <a:solidFill>
                  <a:srgbClr val="A6A6A6"/>
                </a:solidFill>
              </a:rPr>
              <a:t>=10</a:t>
            </a:r>
            <a:endParaRPr lang="en-US" b="1" dirty="0">
              <a:solidFill>
                <a:srgbClr val="A6A6A6"/>
              </a:solidFill>
            </a:endParaRPr>
          </a:p>
        </p:txBody>
      </p:sp>
      <p:sp>
        <p:nvSpPr>
          <p:cNvPr id="48" name="TextBox 47"/>
          <p:cNvSpPr txBox="1"/>
          <p:nvPr/>
        </p:nvSpPr>
        <p:spPr>
          <a:xfrm>
            <a:off x="1724168" y="4810281"/>
            <a:ext cx="551315" cy="369332"/>
          </a:xfrm>
          <a:prstGeom prst="rect">
            <a:avLst/>
          </a:prstGeom>
          <a:noFill/>
        </p:spPr>
        <p:txBody>
          <a:bodyPr wrap="none" rtlCol="0">
            <a:spAutoFit/>
          </a:bodyPr>
          <a:lstStyle/>
          <a:p>
            <a:r>
              <a:rPr lang="en-US" b="1" dirty="0">
                <a:solidFill>
                  <a:srgbClr val="A6A6A6"/>
                </a:solidFill>
              </a:rPr>
              <a:t>i</a:t>
            </a:r>
            <a:r>
              <a:rPr lang="en-US" b="1" baseline="-25000" dirty="0" smtClean="0">
                <a:solidFill>
                  <a:srgbClr val="A6A6A6"/>
                </a:solidFill>
              </a:rPr>
              <a:t>2</a:t>
            </a:r>
            <a:r>
              <a:rPr lang="en-US" b="1" dirty="0" smtClean="0">
                <a:solidFill>
                  <a:srgbClr val="A6A6A6"/>
                </a:solidFill>
              </a:rPr>
              <a:t>=6</a:t>
            </a:r>
            <a:endParaRPr lang="en-US" b="1" dirty="0">
              <a:solidFill>
                <a:srgbClr val="A6A6A6"/>
              </a:solidFill>
            </a:endParaRPr>
          </a:p>
        </p:txBody>
      </p:sp>
      <p:sp>
        <p:nvSpPr>
          <p:cNvPr id="49" name="TextBox 48"/>
          <p:cNvSpPr txBox="1"/>
          <p:nvPr/>
        </p:nvSpPr>
        <p:spPr>
          <a:xfrm>
            <a:off x="448298" y="3750710"/>
            <a:ext cx="533620" cy="369332"/>
          </a:xfrm>
          <a:prstGeom prst="rect">
            <a:avLst/>
          </a:prstGeom>
          <a:noFill/>
        </p:spPr>
        <p:txBody>
          <a:bodyPr wrap="none" rtlCol="0">
            <a:spAutoFit/>
          </a:bodyPr>
          <a:lstStyle/>
          <a:p>
            <a:r>
              <a:rPr lang="en-US" b="1" dirty="0" smtClean="0">
                <a:solidFill>
                  <a:srgbClr val="A6A6A6"/>
                </a:solidFill>
              </a:rPr>
              <a:t>+10</a:t>
            </a:r>
            <a:endParaRPr lang="en-US" b="1" dirty="0">
              <a:solidFill>
                <a:srgbClr val="A6A6A6"/>
              </a:solidFill>
            </a:endParaRPr>
          </a:p>
        </p:txBody>
      </p:sp>
      <p:cxnSp>
        <p:nvCxnSpPr>
          <p:cNvPr id="54" name="Straight Connector 53"/>
          <p:cNvCxnSpPr/>
          <p:nvPr/>
        </p:nvCxnSpPr>
        <p:spPr>
          <a:xfrm flipV="1">
            <a:off x="1549400" y="4214489"/>
            <a:ext cx="15192" cy="274961"/>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085863" y="3761688"/>
            <a:ext cx="1258878" cy="0"/>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139056" y="4226406"/>
            <a:ext cx="443267" cy="11916"/>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924634" y="3761689"/>
            <a:ext cx="0" cy="691118"/>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479641" y="3763086"/>
            <a:ext cx="0" cy="475236"/>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6390924" y="2714625"/>
            <a:ext cx="2724611" cy="646331"/>
          </a:xfrm>
          <a:prstGeom prst="rect">
            <a:avLst/>
          </a:prstGeom>
          <a:noFill/>
        </p:spPr>
        <p:txBody>
          <a:bodyPr wrap="none" rtlCol="0">
            <a:spAutoFit/>
          </a:bodyPr>
          <a:lstStyle/>
          <a:p>
            <a:r>
              <a:rPr lang="en-US" dirty="0">
                <a:solidFill>
                  <a:srgbClr val="A6A6A6"/>
                </a:solidFill>
              </a:rPr>
              <a:t>O</a:t>
            </a:r>
            <a:r>
              <a:rPr lang="en-US" dirty="0" smtClean="0">
                <a:solidFill>
                  <a:srgbClr val="A6A6A6"/>
                </a:solidFill>
              </a:rPr>
              <a:t>ther possible breakdown:</a:t>
            </a:r>
          </a:p>
          <a:p>
            <a:r>
              <a:rPr lang="en-US" b="1" dirty="0">
                <a:solidFill>
                  <a:srgbClr val="A6A6A6"/>
                </a:solidFill>
              </a:rPr>
              <a:t>4</a:t>
            </a:r>
            <a:r>
              <a:rPr lang="en-US" b="1" dirty="0" smtClean="0">
                <a:solidFill>
                  <a:srgbClr val="A6A6A6"/>
                </a:solidFill>
              </a:rPr>
              <a:t> = (4 from i</a:t>
            </a:r>
            <a:r>
              <a:rPr lang="en-US" b="1" baseline="-25000" dirty="0" smtClean="0">
                <a:solidFill>
                  <a:srgbClr val="A6A6A6"/>
                </a:solidFill>
              </a:rPr>
              <a:t>1</a:t>
            </a:r>
            <a:r>
              <a:rPr lang="en-US" b="1" dirty="0" smtClean="0">
                <a:solidFill>
                  <a:srgbClr val="A6A6A6"/>
                </a:solidFill>
              </a:rPr>
              <a:t>) + (0 from i</a:t>
            </a:r>
            <a:r>
              <a:rPr lang="en-US" b="1" baseline="-25000" dirty="0" smtClean="0">
                <a:solidFill>
                  <a:srgbClr val="A6A6A6"/>
                </a:solidFill>
              </a:rPr>
              <a:t>2</a:t>
            </a:r>
            <a:r>
              <a:rPr lang="en-US" b="1" dirty="0" smtClean="0">
                <a:solidFill>
                  <a:srgbClr val="A6A6A6"/>
                </a:solidFill>
              </a:rPr>
              <a:t>)</a:t>
            </a:r>
            <a:endParaRPr lang="en-US" b="1" dirty="0">
              <a:solidFill>
                <a:srgbClr val="A6A6A6"/>
              </a:solidFill>
            </a:endParaRPr>
          </a:p>
        </p:txBody>
      </p:sp>
      <p:grpSp>
        <p:nvGrpSpPr>
          <p:cNvPr id="79" name="Group 78"/>
          <p:cNvGrpSpPr/>
          <p:nvPr/>
        </p:nvGrpSpPr>
        <p:grpSpPr>
          <a:xfrm>
            <a:off x="6133724" y="3559625"/>
            <a:ext cx="2407685" cy="901265"/>
            <a:chOff x="203200" y="2514600"/>
            <a:chExt cx="1752600" cy="952500"/>
          </a:xfrm>
        </p:grpSpPr>
        <p:grpSp>
          <p:nvGrpSpPr>
            <p:cNvPr id="80" name="Group 79"/>
            <p:cNvGrpSpPr/>
            <p:nvPr/>
          </p:nvGrpSpPr>
          <p:grpSpPr>
            <a:xfrm>
              <a:off x="203200" y="2514600"/>
              <a:ext cx="1752600" cy="952500"/>
              <a:chOff x="203200" y="2514600"/>
              <a:chExt cx="1752600" cy="952500"/>
            </a:xfrm>
          </p:grpSpPr>
          <p:cxnSp>
            <p:nvCxnSpPr>
              <p:cNvPr id="83" name="Straight Connector 82"/>
              <p:cNvCxnSpPr/>
              <p:nvPr/>
            </p:nvCxnSpPr>
            <p:spPr>
              <a:xfrm>
                <a:off x="850900" y="2514600"/>
                <a:ext cx="0" cy="9525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203200" y="3441700"/>
                <a:ext cx="1752600" cy="127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grpSp>
        <p:cxnSp>
          <p:nvCxnSpPr>
            <p:cNvPr id="81" name="Straight Connector 80"/>
            <p:cNvCxnSpPr/>
            <p:nvPr/>
          </p:nvCxnSpPr>
          <p:spPr>
            <a:xfrm flipH="1">
              <a:off x="850900" y="2578100"/>
              <a:ext cx="1028700" cy="863600"/>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a:off x="221961" y="3433530"/>
              <a:ext cx="628630" cy="1006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grpSp>
      <p:sp>
        <p:nvSpPr>
          <p:cNvPr id="85" name="TextBox 84"/>
          <p:cNvSpPr txBox="1"/>
          <p:nvPr/>
        </p:nvSpPr>
        <p:spPr>
          <a:xfrm>
            <a:off x="6569899" y="3248553"/>
            <a:ext cx="1267369" cy="369332"/>
          </a:xfrm>
          <a:prstGeom prst="rect">
            <a:avLst/>
          </a:prstGeom>
          <a:noFill/>
        </p:spPr>
        <p:txBody>
          <a:bodyPr wrap="none" rtlCol="0">
            <a:spAutoFit/>
          </a:bodyPr>
          <a:lstStyle/>
          <a:p>
            <a:r>
              <a:rPr lang="en-US" b="1" dirty="0" err="1" smtClean="0">
                <a:solidFill>
                  <a:srgbClr val="A6A6A6"/>
                </a:solidFill>
              </a:rPr>
              <a:t>ReLU</a:t>
            </a:r>
            <a:r>
              <a:rPr lang="en-US" b="1" dirty="0" smtClean="0">
                <a:solidFill>
                  <a:srgbClr val="A6A6A6"/>
                </a:solidFill>
              </a:rPr>
              <a:t>(i</a:t>
            </a:r>
            <a:r>
              <a:rPr lang="en-US" b="1" baseline="-25000" dirty="0" smtClean="0">
                <a:solidFill>
                  <a:srgbClr val="A6A6A6"/>
                </a:solidFill>
              </a:rPr>
              <a:t>1</a:t>
            </a:r>
            <a:r>
              <a:rPr lang="en-US" b="1" dirty="0" smtClean="0">
                <a:solidFill>
                  <a:srgbClr val="A6A6A6"/>
                </a:solidFill>
              </a:rPr>
              <a:t> - i</a:t>
            </a:r>
            <a:r>
              <a:rPr lang="en-US" b="1" baseline="-25000" dirty="0" smtClean="0">
                <a:solidFill>
                  <a:srgbClr val="A6A6A6"/>
                </a:solidFill>
              </a:rPr>
              <a:t>2</a:t>
            </a:r>
            <a:r>
              <a:rPr lang="en-US" b="1" dirty="0" smtClean="0">
                <a:solidFill>
                  <a:srgbClr val="A6A6A6"/>
                </a:solidFill>
              </a:rPr>
              <a:t>)</a:t>
            </a:r>
            <a:endParaRPr lang="en-US" b="1" dirty="0">
              <a:solidFill>
                <a:srgbClr val="A6A6A6"/>
              </a:solidFill>
            </a:endParaRPr>
          </a:p>
        </p:txBody>
      </p:sp>
      <p:sp>
        <p:nvSpPr>
          <p:cNvPr id="86" name="TextBox 85"/>
          <p:cNvSpPr txBox="1"/>
          <p:nvPr/>
        </p:nvSpPr>
        <p:spPr>
          <a:xfrm>
            <a:off x="8541409" y="4232570"/>
            <a:ext cx="633507" cy="369332"/>
          </a:xfrm>
          <a:prstGeom prst="rect">
            <a:avLst/>
          </a:prstGeom>
          <a:noFill/>
          <a:ln>
            <a:noFill/>
          </a:ln>
        </p:spPr>
        <p:txBody>
          <a:bodyPr wrap="none" rtlCol="0">
            <a:spAutoFit/>
          </a:bodyPr>
          <a:lstStyle/>
          <a:p>
            <a:r>
              <a:rPr lang="en-US" b="1" dirty="0" smtClean="0">
                <a:solidFill>
                  <a:srgbClr val="A6A6A6"/>
                </a:solidFill>
              </a:rPr>
              <a:t>i</a:t>
            </a:r>
            <a:r>
              <a:rPr lang="en-US" b="1" baseline="-25000" dirty="0" smtClean="0">
                <a:solidFill>
                  <a:srgbClr val="A6A6A6"/>
                </a:solidFill>
              </a:rPr>
              <a:t>1</a:t>
            </a:r>
            <a:r>
              <a:rPr lang="en-US" b="1" dirty="0" smtClean="0">
                <a:solidFill>
                  <a:srgbClr val="A6A6A6"/>
                </a:solidFill>
              </a:rPr>
              <a:t> - i</a:t>
            </a:r>
            <a:r>
              <a:rPr lang="en-US" b="1" baseline="-25000" dirty="0" smtClean="0">
                <a:solidFill>
                  <a:srgbClr val="A6A6A6"/>
                </a:solidFill>
              </a:rPr>
              <a:t>2</a:t>
            </a:r>
            <a:endParaRPr lang="en-US" b="1" dirty="0">
              <a:solidFill>
                <a:srgbClr val="A6A6A6"/>
              </a:solidFill>
            </a:endParaRPr>
          </a:p>
        </p:txBody>
      </p:sp>
      <p:cxnSp>
        <p:nvCxnSpPr>
          <p:cNvPr id="87" name="Straight Arrow Connector 86"/>
          <p:cNvCxnSpPr/>
          <p:nvPr/>
        </p:nvCxnSpPr>
        <p:spPr>
          <a:xfrm flipV="1">
            <a:off x="6220958" y="4821396"/>
            <a:ext cx="1291077" cy="12017"/>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6657134" y="4797362"/>
            <a:ext cx="671979" cy="369332"/>
          </a:xfrm>
          <a:prstGeom prst="rect">
            <a:avLst/>
          </a:prstGeom>
          <a:noFill/>
          <a:ln>
            <a:noFill/>
          </a:ln>
        </p:spPr>
        <p:txBody>
          <a:bodyPr wrap="none" rtlCol="0">
            <a:spAutoFit/>
          </a:bodyPr>
          <a:lstStyle/>
          <a:p>
            <a:r>
              <a:rPr lang="en-US" b="1" dirty="0" smtClean="0">
                <a:solidFill>
                  <a:srgbClr val="A6A6A6"/>
                </a:solidFill>
              </a:rPr>
              <a:t>i</a:t>
            </a:r>
            <a:r>
              <a:rPr lang="en-US" b="1" baseline="-25000" dirty="0" smtClean="0">
                <a:solidFill>
                  <a:srgbClr val="A6A6A6"/>
                </a:solidFill>
              </a:rPr>
              <a:t>1</a:t>
            </a:r>
            <a:r>
              <a:rPr lang="en-US" b="1" dirty="0" smtClean="0">
                <a:solidFill>
                  <a:srgbClr val="A6A6A6"/>
                </a:solidFill>
              </a:rPr>
              <a:t>=10</a:t>
            </a:r>
            <a:endParaRPr lang="en-US" b="1" dirty="0">
              <a:solidFill>
                <a:srgbClr val="A6A6A6"/>
              </a:solidFill>
            </a:endParaRPr>
          </a:p>
        </p:txBody>
      </p:sp>
      <p:sp>
        <p:nvSpPr>
          <p:cNvPr id="91" name="TextBox 90"/>
          <p:cNvSpPr txBox="1"/>
          <p:nvPr/>
        </p:nvSpPr>
        <p:spPr>
          <a:xfrm>
            <a:off x="6535005" y="4412822"/>
            <a:ext cx="551315" cy="369332"/>
          </a:xfrm>
          <a:prstGeom prst="rect">
            <a:avLst/>
          </a:prstGeom>
          <a:noFill/>
          <a:ln>
            <a:noFill/>
          </a:ln>
        </p:spPr>
        <p:txBody>
          <a:bodyPr wrap="none" rtlCol="0">
            <a:spAutoFit/>
          </a:bodyPr>
          <a:lstStyle/>
          <a:p>
            <a:r>
              <a:rPr lang="en-US" b="1" dirty="0" smtClean="0">
                <a:solidFill>
                  <a:srgbClr val="A6A6A6"/>
                </a:solidFill>
              </a:rPr>
              <a:t>i</a:t>
            </a:r>
            <a:r>
              <a:rPr lang="en-US" b="1" baseline="-25000" dirty="0" smtClean="0">
                <a:solidFill>
                  <a:srgbClr val="A6A6A6"/>
                </a:solidFill>
              </a:rPr>
              <a:t>2</a:t>
            </a:r>
            <a:r>
              <a:rPr lang="en-US" b="1" dirty="0" smtClean="0">
                <a:solidFill>
                  <a:srgbClr val="A6A6A6"/>
                </a:solidFill>
              </a:rPr>
              <a:t>=6</a:t>
            </a:r>
            <a:endParaRPr lang="en-US" b="1" dirty="0">
              <a:solidFill>
                <a:srgbClr val="A6A6A6"/>
              </a:solidFill>
            </a:endParaRPr>
          </a:p>
        </p:txBody>
      </p:sp>
      <p:sp>
        <p:nvSpPr>
          <p:cNvPr id="92" name="TextBox 91"/>
          <p:cNvSpPr txBox="1"/>
          <p:nvPr/>
        </p:nvSpPr>
        <p:spPr>
          <a:xfrm>
            <a:off x="6471752" y="4136435"/>
            <a:ext cx="416625" cy="369332"/>
          </a:xfrm>
          <a:prstGeom prst="rect">
            <a:avLst/>
          </a:prstGeom>
          <a:noFill/>
          <a:ln>
            <a:noFill/>
          </a:ln>
        </p:spPr>
        <p:txBody>
          <a:bodyPr wrap="none" rtlCol="0">
            <a:spAutoFit/>
          </a:bodyPr>
          <a:lstStyle/>
          <a:p>
            <a:r>
              <a:rPr lang="en-US" b="1" dirty="0" smtClean="0">
                <a:solidFill>
                  <a:srgbClr val="A6A6A6"/>
                </a:solidFill>
              </a:rPr>
              <a:t>+4</a:t>
            </a:r>
            <a:endParaRPr lang="en-US" b="1" dirty="0">
              <a:solidFill>
                <a:srgbClr val="A6A6A6"/>
              </a:solidFill>
            </a:endParaRPr>
          </a:p>
        </p:txBody>
      </p:sp>
      <p:cxnSp>
        <p:nvCxnSpPr>
          <p:cNvPr id="93" name="Straight Connector 92"/>
          <p:cNvCxnSpPr/>
          <p:nvPr/>
        </p:nvCxnSpPr>
        <p:spPr>
          <a:xfrm flipH="1" flipV="1">
            <a:off x="7477142" y="4172485"/>
            <a:ext cx="3158" cy="266165"/>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7058415" y="4184502"/>
            <a:ext cx="436175" cy="12017"/>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6961683" y="4196519"/>
            <a:ext cx="0" cy="228321"/>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a:off x="6220958" y="4689210"/>
            <a:ext cx="837456" cy="12017"/>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124" name="TextBox 123"/>
          <p:cNvSpPr txBox="1"/>
          <p:nvPr/>
        </p:nvSpPr>
        <p:spPr>
          <a:xfrm>
            <a:off x="5918192" y="4227346"/>
            <a:ext cx="301660" cy="369332"/>
          </a:xfrm>
          <a:prstGeom prst="rect">
            <a:avLst/>
          </a:prstGeom>
          <a:noFill/>
        </p:spPr>
        <p:txBody>
          <a:bodyPr wrap="none" rtlCol="0">
            <a:spAutoFit/>
          </a:bodyPr>
          <a:lstStyle/>
          <a:p>
            <a:r>
              <a:rPr lang="en-US" b="1" dirty="0" smtClean="0">
                <a:solidFill>
                  <a:srgbClr val="A6A6A6"/>
                </a:solidFill>
              </a:rPr>
              <a:t>0</a:t>
            </a:r>
            <a:endParaRPr lang="en-US" b="1" dirty="0">
              <a:solidFill>
                <a:srgbClr val="A6A6A6"/>
              </a:solidFill>
            </a:endParaRPr>
          </a:p>
        </p:txBody>
      </p:sp>
      <p:sp>
        <p:nvSpPr>
          <p:cNvPr id="136" name="Rectangle 135"/>
          <p:cNvSpPr/>
          <p:nvPr/>
        </p:nvSpPr>
        <p:spPr>
          <a:xfrm>
            <a:off x="446289" y="1817301"/>
            <a:ext cx="8597350" cy="1015663"/>
          </a:xfrm>
          <a:prstGeom prst="rect">
            <a:avLst/>
          </a:prstGeom>
        </p:spPr>
        <p:txBody>
          <a:bodyPr wrap="none">
            <a:spAutoFit/>
          </a:bodyPr>
          <a:lstStyle/>
          <a:p>
            <a:r>
              <a:rPr lang="en-US" sz="2000" b="1" dirty="0">
                <a:solidFill>
                  <a:srgbClr val="A6A6A6"/>
                </a:solidFill>
              </a:rPr>
              <a:t>Standard breakdown: y = 6 = (10 from i</a:t>
            </a:r>
            <a:r>
              <a:rPr lang="en-US" sz="2000" b="1" baseline="-25000" dirty="0">
                <a:solidFill>
                  <a:srgbClr val="A6A6A6"/>
                </a:solidFill>
              </a:rPr>
              <a:t>1</a:t>
            </a:r>
            <a:r>
              <a:rPr lang="en-US" sz="2000" b="1" dirty="0">
                <a:solidFill>
                  <a:srgbClr val="A6A6A6"/>
                </a:solidFill>
              </a:rPr>
              <a:t>) – [(10 from i</a:t>
            </a:r>
            <a:r>
              <a:rPr lang="en-US" sz="2000" b="1" baseline="-25000" dirty="0">
                <a:solidFill>
                  <a:srgbClr val="A6A6A6"/>
                </a:solidFill>
              </a:rPr>
              <a:t>1</a:t>
            </a:r>
            <a:r>
              <a:rPr lang="en-US" sz="2000" b="1" dirty="0">
                <a:solidFill>
                  <a:srgbClr val="A6A6A6"/>
                </a:solidFill>
              </a:rPr>
              <a:t>) – (6 from i</a:t>
            </a:r>
            <a:r>
              <a:rPr lang="en-US" sz="2000" b="1" baseline="-25000" dirty="0">
                <a:solidFill>
                  <a:srgbClr val="A6A6A6"/>
                </a:solidFill>
              </a:rPr>
              <a:t>2</a:t>
            </a:r>
            <a:r>
              <a:rPr lang="en-US" sz="2000" b="1" dirty="0">
                <a:solidFill>
                  <a:srgbClr val="A6A6A6"/>
                </a:solidFill>
              </a:rPr>
              <a:t>)] = </a:t>
            </a:r>
            <a:r>
              <a:rPr lang="en-US" sz="2000" b="1" u="sng" dirty="0">
                <a:solidFill>
                  <a:srgbClr val="A6A6A6"/>
                </a:solidFill>
              </a:rPr>
              <a:t>6 from i</a:t>
            </a:r>
            <a:r>
              <a:rPr lang="en-US" sz="2000" b="1" baseline="-25000" dirty="0">
                <a:solidFill>
                  <a:srgbClr val="A6A6A6"/>
                </a:solidFill>
              </a:rPr>
              <a:t>2</a:t>
            </a:r>
            <a:endParaRPr lang="en-US" sz="2000" b="1" baseline="-25000" dirty="0" smtClean="0">
              <a:solidFill>
                <a:srgbClr val="A6A6A6"/>
              </a:solidFill>
            </a:endParaRPr>
          </a:p>
          <a:p>
            <a:r>
              <a:rPr lang="en-US" sz="2000" b="1" dirty="0"/>
              <a:t>A</a:t>
            </a:r>
            <a:r>
              <a:rPr lang="en-US" sz="2000" b="1" dirty="0" smtClean="0"/>
              <a:t>verage over both orders: y = 6 = </a:t>
            </a:r>
            <a:r>
              <a:rPr lang="en-US" sz="2000" b="1" dirty="0">
                <a:solidFill>
                  <a:srgbClr val="008000"/>
                </a:solidFill>
              </a:rPr>
              <a:t>(10 from i</a:t>
            </a:r>
            <a:r>
              <a:rPr lang="en-US" sz="2000" b="1" baseline="-25000" dirty="0">
                <a:solidFill>
                  <a:srgbClr val="008000"/>
                </a:solidFill>
              </a:rPr>
              <a:t>1</a:t>
            </a:r>
            <a:r>
              <a:rPr lang="en-US" sz="2000" b="1" dirty="0">
                <a:solidFill>
                  <a:srgbClr val="008000"/>
                </a:solidFill>
              </a:rPr>
              <a:t>)</a:t>
            </a:r>
            <a:r>
              <a:rPr lang="en-US" sz="2000" b="1" dirty="0" smtClean="0"/>
              <a:t> – [</a:t>
            </a:r>
            <a:r>
              <a:rPr lang="en-US" sz="2000" b="1" dirty="0" smtClean="0">
                <a:solidFill>
                  <a:srgbClr val="008000"/>
                </a:solidFill>
              </a:rPr>
              <a:t>(7 from i</a:t>
            </a:r>
            <a:r>
              <a:rPr lang="en-US" sz="2000" b="1" baseline="-25000" dirty="0" smtClean="0">
                <a:solidFill>
                  <a:srgbClr val="008000"/>
                </a:solidFill>
              </a:rPr>
              <a:t>1</a:t>
            </a:r>
            <a:r>
              <a:rPr lang="en-US" sz="2000" b="1" dirty="0" smtClean="0">
                <a:solidFill>
                  <a:srgbClr val="008000"/>
                </a:solidFill>
              </a:rPr>
              <a:t>) </a:t>
            </a:r>
            <a:r>
              <a:rPr lang="en-US" sz="2000" b="1" dirty="0" smtClean="0"/>
              <a:t>+ </a:t>
            </a:r>
            <a:r>
              <a:rPr lang="en-US" sz="2000" b="1" dirty="0" smtClean="0">
                <a:solidFill>
                  <a:srgbClr val="FF0000"/>
                </a:solidFill>
              </a:rPr>
              <a:t>(-3 from i</a:t>
            </a:r>
            <a:r>
              <a:rPr lang="en-US" sz="2000" b="1" baseline="-25000" dirty="0" smtClean="0">
                <a:solidFill>
                  <a:srgbClr val="FF0000"/>
                </a:solidFill>
              </a:rPr>
              <a:t>2</a:t>
            </a:r>
            <a:r>
              <a:rPr lang="en-US" sz="2000" b="1" dirty="0" smtClean="0">
                <a:solidFill>
                  <a:srgbClr val="FF0000"/>
                </a:solidFill>
              </a:rPr>
              <a:t>)</a:t>
            </a:r>
            <a:r>
              <a:rPr lang="en-US" sz="2000" b="1" dirty="0" smtClean="0"/>
              <a:t>]</a:t>
            </a:r>
          </a:p>
          <a:p>
            <a:r>
              <a:rPr lang="en-US" sz="2000" b="1" dirty="0"/>
              <a:t> </a:t>
            </a:r>
            <a:r>
              <a:rPr lang="en-US" sz="2000" b="1" dirty="0" smtClean="0"/>
              <a:t>                                                          = </a:t>
            </a:r>
            <a:r>
              <a:rPr lang="en-US" sz="2000" b="1" u="sng" dirty="0" smtClean="0">
                <a:solidFill>
                  <a:srgbClr val="008000"/>
                </a:solidFill>
              </a:rPr>
              <a:t>(3 </a:t>
            </a:r>
            <a:r>
              <a:rPr lang="en-US" sz="2000" b="1" u="sng" dirty="0">
                <a:solidFill>
                  <a:srgbClr val="008000"/>
                </a:solidFill>
              </a:rPr>
              <a:t>from i</a:t>
            </a:r>
            <a:r>
              <a:rPr lang="en-US" sz="2000" b="1" baseline="-25000" dirty="0">
                <a:solidFill>
                  <a:srgbClr val="008000"/>
                </a:solidFill>
              </a:rPr>
              <a:t>1</a:t>
            </a:r>
            <a:r>
              <a:rPr lang="en-US" sz="2000" b="1" u="sng" dirty="0">
                <a:solidFill>
                  <a:srgbClr val="008000"/>
                </a:solidFill>
              </a:rPr>
              <a:t>)</a:t>
            </a:r>
            <a:r>
              <a:rPr lang="en-US" sz="2000" b="1" u="sng" dirty="0" smtClean="0"/>
              <a:t> </a:t>
            </a:r>
            <a:r>
              <a:rPr lang="en-US" sz="2000" b="1" u="sng" dirty="0"/>
              <a:t>+ </a:t>
            </a:r>
            <a:r>
              <a:rPr lang="en-US" sz="2000" b="1" u="sng" dirty="0" smtClean="0">
                <a:solidFill>
                  <a:srgbClr val="FF0000"/>
                </a:solidFill>
              </a:rPr>
              <a:t>(</a:t>
            </a:r>
            <a:r>
              <a:rPr lang="en-US" sz="2000" b="1" u="sng" dirty="0">
                <a:solidFill>
                  <a:srgbClr val="FF0000"/>
                </a:solidFill>
              </a:rPr>
              <a:t>3</a:t>
            </a:r>
            <a:r>
              <a:rPr lang="en-US" sz="2000" b="1" u="sng" dirty="0" smtClean="0">
                <a:solidFill>
                  <a:srgbClr val="FF0000"/>
                </a:solidFill>
              </a:rPr>
              <a:t> from </a:t>
            </a:r>
            <a:r>
              <a:rPr lang="en-US" sz="2000" b="1" u="sng" dirty="0">
                <a:solidFill>
                  <a:srgbClr val="FF0000"/>
                </a:solidFill>
              </a:rPr>
              <a:t>i</a:t>
            </a:r>
            <a:r>
              <a:rPr lang="en-US" sz="2000" b="1" baseline="-25000" dirty="0">
                <a:solidFill>
                  <a:srgbClr val="FF0000"/>
                </a:solidFill>
              </a:rPr>
              <a:t>2</a:t>
            </a:r>
            <a:r>
              <a:rPr lang="en-US" sz="2000" b="1" u="sng" dirty="0">
                <a:solidFill>
                  <a:srgbClr val="FF0000"/>
                </a:solidFill>
              </a:rPr>
              <a:t>)</a:t>
            </a:r>
            <a:endParaRPr lang="en-US" sz="2000" b="1" u="sng" dirty="0" smtClean="0"/>
          </a:p>
        </p:txBody>
      </p:sp>
      <p:sp>
        <p:nvSpPr>
          <p:cNvPr id="137" name="TextBox 136"/>
          <p:cNvSpPr txBox="1"/>
          <p:nvPr/>
        </p:nvSpPr>
        <p:spPr>
          <a:xfrm>
            <a:off x="3149600" y="2839820"/>
            <a:ext cx="2895380" cy="646331"/>
          </a:xfrm>
          <a:prstGeom prst="rect">
            <a:avLst/>
          </a:prstGeom>
          <a:noFill/>
          <a:ln w="6350" cmpd="sng">
            <a:solidFill>
              <a:schemeClr val="tx1"/>
            </a:solidFill>
          </a:ln>
        </p:spPr>
        <p:txBody>
          <a:bodyPr wrap="square" rtlCol="0">
            <a:spAutoFit/>
          </a:bodyPr>
          <a:lstStyle/>
          <a:p>
            <a:r>
              <a:rPr lang="en-US" dirty="0"/>
              <a:t>Average </a:t>
            </a:r>
            <a:r>
              <a:rPr lang="en-US" b="1" dirty="0">
                <a:solidFill>
                  <a:srgbClr val="008000"/>
                </a:solidFill>
              </a:rPr>
              <a:t>i</a:t>
            </a:r>
            <a:r>
              <a:rPr lang="en-US" b="1" baseline="-25000" dirty="0">
                <a:solidFill>
                  <a:srgbClr val="008000"/>
                </a:solidFill>
              </a:rPr>
              <a:t>1</a:t>
            </a:r>
            <a:r>
              <a:rPr lang="en-US" dirty="0"/>
              <a:t> &amp; </a:t>
            </a:r>
            <a:r>
              <a:rPr lang="en-US" b="1" dirty="0">
                <a:solidFill>
                  <a:srgbClr val="FF0000"/>
                </a:solidFill>
              </a:rPr>
              <a:t>i</a:t>
            </a:r>
            <a:r>
              <a:rPr lang="en-US" b="1" baseline="-25000" dirty="0">
                <a:solidFill>
                  <a:srgbClr val="FF0000"/>
                </a:solidFill>
              </a:rPr>
              <a:t>2</a:t>
            </a:r>
            <a:r>
              <a:rPr lang="en-US" dirty="0"/>
              <a:t> contributions:</a:t>
            </a:r>
          </a:p>
          <a:p>
            <a:r>
              <a:rPr lang="en-US" b="1" dirty="0"/>
              <a:t>4 = </a:t>
            </a:r>
            <a:r>
              <a:rPr lang="en-US" b="1" dirty="0">
                <a:solidFill>
                  <a:srgbClr val="008000"/>
                </a:solidFill>
              </a:rPr>
              <a:t>(7 from i</a:t>
            </a:r>
            <a:r>
              <a:rPr lang="en-US" b="1" baseline="-25000" dirty="0">
                <a:solidFill>
                  <a:srgbClr val="008000"/>
                </a:solidFill>
              </a:rPr>
              <a:t>1</a:t>
            </a:r>
            <a:r>
              <a:rPr lang="en-US" b="1" dirty="0">
                <a:solidFill>
                  <a:srgbClr val="008000"/>
                </a:solidFill>
              </a:rPr>
              <a:t>)</a:t>
            </a:r>
            <a:r>
              <a:rPr lang="en-US" b="1" baseline="-25000" dirty="0">
                <a:solidFill>
                  <a:srgbClr val="008000"/>
                </a:solidFill>
              </a:rPr>
              <a:t> </a:t>
            </a:r>
            <a:r>
              <a:rPr lang="en-US" b="1" dirty="0"/>
              <a:t>+ </a:t>
            </a:r>
            <a:r>
              <a:rPr lang="en-US" b="1" dirty="0">
                <a:solidFill>
                  <a:srgbClr val="FF0000"/>
                </a:solidFill>
              </a:rPr>
              <a:t>(-3 from i</a:t>
            </a:r>
            <a:r>
              <a:rPr lang="en-US" b="1" baseline="-25000" dirty="0">
                <a:solidFill>
                  <a:srgbClr val="FF0000"/>
                </a:solidFill>
              </a:rPr>
              <a:t>2</a:t>
            </a:r>
            <a:r>
              <a:rPr lang="en-US" b="1" dirty="0">
                <a:solidFill>
                  <a:srgbClr val="FF0000"/>
                </a:solidFill>
              </a:rPr>
              <a:t>)</a:t>
            </a:r>
          </a:p>
        </p:txBody>
      </p:sp>
      <p:cxnSp>
        <p:nvCxnSpPr>
          <p:cNvPr id="139" name="Straight Arrow Connector 138"/>
          <p:cNvCxnSpPr/>
          <p:nvPr/>
        </p:nvCxnSpPr>
        <p:spPr>
          <a:xfrm flipH="1">
            <a:off x="6083080" y="3190191"/>
            <a:ext cx="282444" cy="0"/>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p:nvPr/>
        </p:nvCxnSpPr>
        <p:spPr>
          <a:xfrm>
            <a:off x="2838340" y="3200113"/>
            <a:ext cx="298560" cy="0"/>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Oval 2"/>
          <p:cNvSpPr/>
          <p:nvPr/>
        </p:nvSpPr>
        <p:spPr>
          <a:xfrm>
            <a:off x="3911380" y="1411040"/>
            <a:ext cx="1041620" cy="485105"/>
          </a:xfrm>
          <a:prstGeom prst="ellipse">
            <a:avLst/>
          </a:prstGeom>
          <a:noFill/>
          <a:ln w="38100" cmpd="sng">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522219" y="1067470"/>
            <a:ext cx="2093982" cy="461665"/>
          </a:xfrm>
          <a:prstGeom prst="rect">
            <a:avLst/>
          </a:prstGeom>
          <a:noFill/>
        </p:spPr>
        <p:txBody>
          <a:bodyPr wrap="square" rtlCol="0">
            <a:spAutoFit/>
          </a:bodyPr>
          <a:lstStyle/>
          <a:p>
            <a:r>
              <a:rPr lang="en-US" sz="2400" b="1" dirty="0" smtClean="0">
                <a:solidFill>
                  <a:srgbClr val="A6A6A6"/>
                </a:solidFill>
              </a:rPr>
              <a:t>i</a:t>
            </a:r>
            <a:r>
              <a:rPr lang="en-US" sz="2400" b="1" baseline="-25000" dirty="0" smtClean="0">
                <a:solidFill>
                  <a:srgbClr val="A6A6A6"/>
                </a:solidFill>
              </a:rPr>
              <a:t>1</a:t>
            </a:r>
            <a:r>
              <a:rPr lang="en-US" sz="2400" b="1" dirty="0" smtClean="0">
                <a:solidFill>
                  <a:srgbClr val="A6A6A6"/>
                </a:solidFill>
              </a:rPr>
              <a:t> = 10, i</a:t>
            </a:r>
            <a:r>
              <a:rPr lang="en-US" sz="2400" b="1" baseline="-25000" dirty="0" smtClean="0">
                <a:solidFill>
                  <a:srgbClr val="A6A6A6"/>
                </a:solidFill>
              </a:rPr>
              <a:t>2</a:t>
            </a:r>
            <a:r>
              <a:rPr lang="en-US" sz="2400" b="1" dirty="0" smtClean="0">
                <a:solidFill>
                  <a:srgbClr val="A6A6A6"/>
                </a:solidFill>
              </a:rPr>
              <a:t> = 6</a:t>
            </a:r>
          </a:p>
        </p:txBody>
      </p:sp>
      <p:sp>
        <p:nvSpPr>
          <p:cNvPr id="4" name="Rectangle 3"/>
          <p:cNvSpPr/>
          <p:nvPr/>
        </p:nvSpPr>
        <p:spPr>
          <a:xfrm>
            <a:off x="3014915" y="1397154"/>
            <a:ext cx="2537023" cy="461665"/>
          </a:xfrm>
          <a:prstGeom prst="rect">
            <a:avLst/>
          </a:prstGeom>
        </p:spPr>
        <p:txBody>
          <a:bodyPr wrap="none">
            <a:spAutoFit/>
          </a:bodyPr>
          <a:lstStyle/>
          <a:p>
            <a:r>
              <a:rPr lang="en-US" sz="2400" b="1" dirty="0">
                <a:solidFill>
                  <a:srgbClr val="A6A6A6"/>
                </a:solidFill>
              </a:rPr>
              <a:t>= </a:t>
            </a:r>
            <a:r>
              <a:rPr lang="en-US" sz="2400" b="1" dirty="0">
                <a:solidFill>
                  <a:srgbClr val="008000"/>
                </a:solidFill>
              </a:rPr>
              <a:t>10</a:t>
            </a:r>
            <a:r>
              <a:rPr lang="en-US" sz="2400" b="1" dirty="0"/>
              <a:t> – </a:t>
            </a:r>
            <a:r>
              <a:rPr lang="en-US" sz="2400" b="1" dirty="0" err="1"/>
              <a:t>ReLU</a:t>
            </a:r>
            <a:r>
              <a:rPr lang="en-US" sz="2400" b="1" dirty="0"/>
              <a:t>(4) </a:t>
            </a:r>
            <a:r>
              <a:rPr lang="en-US" sz="2400" b="1" dirty="0" smtClean="0">
                <a:solidFill>
                  <a:srgbClr val="A6A6A6"/>
                </a:solidFill>
              </a:rPr>
              <a:t>= 6</a:t>
            </a:r>
            <a:endParaRPr lang="en-US" sz="2400" dirty="0">
              <a:solidFill>
                <a:srgbClr val="A6A6A6"/>
              </a:solidFill>
            </a:endParaRPr>
          </a:p>
        </p:txBody>
      </p:sp>
      <p:sp>
        <p:nvSpPr>
          <p:cNvPr id="5" name="Rectangle 4"/>
          <p:cNvSpPr/>
          <p:nvPr/>
        </p:nvSpPr>
        <p:spPr>
          <a:xfrm>
            <a:off x="5359179" y="1395968"/>
            <a:ext cx="2521243" cy="461665"/>
          </a:xfrm>
          <a:prstGeom prst="rect">
            <a:avLst/>
          </a:prstGeom>
        </p:spPr>
        <p:txBody>
          <a:bodyPr wrap="none">
            <a:spAutoFit/>
          </a:bodyPr>
          <a:lstStyle/>
          <a:p>
            <a:r>
              <a:rPr lang="en-US" sz="2400" b="1" dirty="0" smtClean="0">
                <a:solidFill>
                  <a:srgbClr val="A6A6A6"/>
                </a:solidFill>
                <a:sym typeface="Wingdings"/>
              </a:rPr>
              <a:t> min(</a:t>
            </a:r>
            <a:r>
              <a:rPr lang="en-US" sz="2400" b="1" dirty="0" smtClean="0">
                <a:solidFill>
                  <a:srgbClr val="A6A6A6"/>
                </a:solidFill>
              </a:rPr>
              <a:t>i</a:t>
            </a:r>
            <a:r>
              <a:rPr lang="en-US" sz="2400" b="1" baseline="-25000" dirty="0" smtClean="0">
                <a:solidFill>
                  <a:srgbClr val="A6A6A6"/>
                </a:solidFill>
              </a:rPr>
              <a:t>1</a:t>
            </a:r>
            <a:r>
              <a:rPr lang="en-US" sz="2400" b="1" dirty="0" smtClean="0">
                <a:solidFill>
                  <a:srgbClr val="A6A6A6"/>
                </a:solidFill>
              </a:rPr>
              <a:t>=10,</a:t>
            </a:r>
            <a:r>
              <a:rPr lang="en-US" sz="2400" b="1" dirty="0">
                <a:solidFill>
                  <a:srgbClr val="A6A6A6"/>
                </a:solidFill>
              </a:rPr>
              <a:t> </a:t>
            </a:r>
            <a:r>
              <a:rPr lang="en-US" sz="2400" b="1" dirty="0" smtClean="0">
                <a:solidFill>
                  <a:srgbClr val="A6A6A6"/>
                </a:solidFill>
              </a:rPr>
              <a:t>i</a:t>
            </a:r>
            <a:r>
              <a:rPr lang="en-US" sz="2400" b="1" baseline="-25000" dirty="0" smtClean="0">
                <a:solidFill>
                  <a:srgbClr val="A6A6A6"/>
                </a:solidFill>
              </a:rPr>
              <a:t>2</a:t>
            </a:r>
            <a:r>
              <a:rPr lang="en-US" sz="2400" b="1" dirty="0" smtClean="0">
                <a:solidFill>
                  <a:srgbClr val="A6A6A6"/>
                </a:solidFill>
              </a:rPr>
              <a:t>=6</a:t>
            </a:r>
            <a:r>
              <a:rPr lang="en-US" sz="2400" b="1" dirty="0">
                <a:solidFill>
                  <a:srgbClr val="A6A6A6"/>
                </a:solidFill>
              </a:rPr>
              <a:t>)</a:t>
            </a:r>
            <a:endParaRPr lang="en-US" sz="2400" dirty="0">
              <a:solidFill>
                <a:srgbClr val="A6A6A6"/>
              </a:solidFill>
            </a:endParaRPr>
          </a:p>
        </p:txBody>
      </p:sp>
      <p:sp>
        <p:nvSpPr>
          <p:cNvPr id="89" name="TextBox 88"/>
          <p:cNvSpPr txBox="1"/>
          <p:nvPr/>
        </p:nvSpPr>
        <p:spPr>
          <a:xfrm>
            <a:off x="8663642" y="4707236"/>
            <a:ext cx="496650" cy="461665"/>
          </a:xfrm>
          <a:prstGeom prst="rect">
            <a:avLst/>
          </a:prstGeom>
          <a:noFill/>
        </p:spPr>
        <p:txBody>
          <a:bodyPr wrap="none" rtlCol="0">
            <a:spAutoFit/>
          </a:bodyPr>
          <a:lstStyle/>
          <a:p>
            <a:r>
              <a:rPr lang="en-US" sz="2400" b="1" dirty="0" smtClean="0"/>
              <a:t>12</a:t>
            </a:r>
            <a:endParaRPr lang="en-US" sz="2400" b="1" dirty="0"/>
          </a:p>
        </p:txBody>
      </p:sp>
      <p:sp>
        <p:nvSpPr>
          <p:cNvPr id="6" name="Rectangle 5"/>
          <p:cNvSpPr/>
          <p:nvPr/>
        </p:nvSpPr>
        <p:spPr>
          <a:xfrm>
            <a:off x="1409808" y="4406384"/>
            <a:ext cx="301660" cy="369332"/>
          </a:xfrm>
          <a:prstGeom prst="rect">
            <a:avLst/>
          </a:prstGeom>
        </p:spPr>
        <p:txBody>
          <a:bodyPr wrap="none">
            <a:spAutoFit/>
          </a:bodyPr>
          <a:lstStyle/>
          <a:p>
            <a:r>
              <a:rPr lang="en-US" b="1" dirty="0">
                <a:solidFill>
                  <a:srgbClr val="A6A6A6"/>
                </a:solidFill>
              </a:rPr>
              <a:t>4</a:t>
            </a:r>
            <a:endParaRPr lang="en-US" dirty="0">
              <a:solidFill>
                <a:srgbClr val="A6A6A6"/>
              </a:solidFill>
            </a:endParaRPr>
          </a:p>
        </p:txBody>
      </p:sp>
      <p:sp>
        <p:nvSpPr>
          <p:cNvPr id="57" name="Rectangle 56"/>
          <p:cNvSpPr/>
          <p:nvPr/>
        </p:nvSpPr>
        <p:spPr>
          <a:xfrm>
            <a:off x="854919" y="4037568"/>
            <a:ext cx="301660" cy="369332"/>
          </a:xfrm>
          <a:prstGeom prst="rect">
            <a:avLst/>
          </a:prstGeom>
        </p:spPr>
        <p:txBody>
          <a:bodyPr wrap="none">
            <a:spAutoFit/>
          </a:bodyPr>
          <a:lstStyle/>
          <a:p>
            <a:r>
              <a:rPr lang="en-US" b="1" dirty="0">
                <a:solidFill>
                  <a:srgbClr val="A6A6A6"/>
                </a:solidFill>
              </a:rPr>
              <a:t>4</a:t>
            </a:r>
            <a:endParaRPr lang="en-US" dirty="0">
              <a:solidFill>
                <a:srgbClr val="A6A6A6"/>
              </a:solidFill>
            </a:endParaRPr>
          </a:p>
        </p:txBody>
      </p:sp>
      <p:sp>
        <p:nvSpPr>
          <p:cNvPr id="58" name="Rectangle 57"/>
          <p:cNvSpPr/>
          <p:nvPr/>
        </p:nvSpPr>
        <p:spPr>
          <a:xfrm>
            <a:off x="7325930" y="4357023"/>
            <a:ext cx="301660" cy="369332"/>
          </a:xfrm>
          <a:prstGeom prst="rect">
            <a:avLst/>
          </a:prstGeom>
          <a:ln>
            <a:noFill/>
          </a:ln>
        </p:spPr>
        <p:txBody>
          <a:bodyPr wrap="none">
            <a:spAutoFit/>
          </a:bodyPr>
          <a:lstStyle/>
          <a:p>
            <a:r>
              <a:rPr lang="en-US" b="1" dirty="0">
                <a:solidFill>
                  <a:srgbClr val="A6A6A6"/>
                </a:solidFill>
              </a:rPr>
              <a:t>4</a:t>
            </a:r>
            <a:endParaRPr lang="en-US" dirty="0">
              <a:solidFill>
                <a:srgbClr val="A6A6A6"/>
              </a:solidFill>
            </a:endParaRPr>
          </a:p>
        </p:txBody>
      </p:sp>
      <p:sp>
        <p:nvSpPr>
          <p:cNvPr id="59" name="Rectangle 58"/>
          <p:cNvSpPr/>
          <p:nvPr/>
        </p:nvSpPr>
        <p:spPr>
          <a:xfrm>
            <a:off x="6694841" y="3988207"/>
            <a:ext cx="301660" cy="369332"/>
          </a:xfrm>
          <a:prstGeom prst="rect">
            <a:avLst/>
          </a:prstGeom>
          <a:ln>
            <a:noFill/>
          </a:ln>
        </p:spPr>
        <p:txBody>
          <a:bodyPr wrap="none">
            <a:spAutoFit/>
          </a:bodyPr>
          <a:lstStyle/>
          <a:p>
            <a:r>
              <a:rPr lang="en-US" b="1" dirty="0">
                <a:solidFill>
                  <a:srgbClr val="A6A6A6"/>
                </a:solidFill>
              </a:rPr>
              <a:t>4</a:t>
            </a:r>
            <a:endParaRPr lang="en-US" dirty="0">
              <a:solidFill>
                <a:srgbClr val="A6A6A6"/>
              </a:solidFill>
            </a:endParaRPr>
          </a:p>
        </p:txBody>
      </p:sp>
    </p:spTree>
    <p:extLst>
      <p:ext uri="{BB962C8B-B14F-4D97-AF65-F5344CB8AC3E}">
        <p14:creationId xmlns:p14="http://schemas.microsoft.com/office/powerpoint/2010/main" val="234745912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p:cNvSpPr txBox="1"/>
          <p:nvPr/>
        </p:nvSpPr>
        <p:spPr>
          <a:xfrm>
            <a:off x="121649" y="3785520"/>
            <a:ext cx="377026" cy="369332"/>
          </a:xfrm>
          <a:prstGeom prst="rect">
            <a:avLst/>
          </a:prstGeom>
          <a:noFill/>
        </p:spPr>
        <p:txBody>
          <a:bodyPr wrap="none" rtlCol="0">
            <a:spAutoFit/>
          </a:bodyPr>
          <a:lstStyle/>
          <a:p>
            <a:r>
              <a:rPr lang="en-US" b="1" dirty="0" smtClean="0">
                <a:solidFill>
                  <a:srgbClr val="A6A6A6"/>
                </a:solidFill>
              </a:rPr>
              <a:t>-</a:t>
            </a:r>
            <a:r>
              <a:rPr lang="en-US" b="1" dirty="0">
                <a:solidFill>
                  <a:srgbClr val="A6A6A6"/>
                </a:solidFill>
              </a:rPr>
              <a:t>6</a:t>
            </a:r>
          </a:p>
        </p:txBody>
      </p:sp>
      <p:sp>
        <p:nvSpPr>
          <p:cNvPr id="2" name="Title 1"/>
          <p:cNvSpPr>
            <a:spLocks noGrp="1"/>
          </p:cNvSpPr>
          <p:nvPr>
            <p:ph type="title"/>
          </p:nvPr>
        </p:nvSpPr>
        <p:spPr>
          <a:xfrm>
            <a:off x="0" y="82154"/>
            <a:ext cx="9144000" cy="857250"/>
          </a:xfrm>
        </p:spPr>
        <p:txBody>
          <a:bodyPr>
            <a:noAutofit/>
          </a:bodyPr>
          <a:lstStyle/>
          <a:p>
            <a:r>
              <a:rPr lang="en-US" sz="3600" dirty="0" smtClean="0"/>
              <a:t>The DeepLIFT solution: consider different orders for </a:t>
            </a:r>
            <a:r>
              <a:rPr lang="en-US" sz="3600" dirty="0"/>
              <a:t>adding positive </a:t>
            </a:r>
            <a:r>
              <a:rPr lang="en-US" sz="3600" dirty="0" smtClean="0"/>
              <a:t>and negative terms</a:t>
            </a:r>
            <a:endParaRPr lang="en-US" sz="3600" dirty="0"/>
          </a:p>
        </p:txBody>
      </p:sp>
      <p:sp>
        <p:nvSpPr>
          <p:cNvPr id="21" name="TextBox 20"/>
          <p:cNvSpPr txBox="1"/>
          <p:nvPr/>
        </p:nvSpPr>
        <p:spPr>
          <a:xfrm>
            <a:off x="509519" y="1397670"/>
            <a:ext cx="2733546" cy="461665"/>
          </a:xfrm>
          <a:prstGeom prst="rect">
            <a:avLst/>
          </a:prstGeom>
          <a:noFill/>
        </p:spPr>
        <p:txBody>
          <a:bodyPr wrap="square" rtlCol="0">
            <a:spAutoFit/>
          </a:bodyPr>
          <a:lstStyle/>
          <a:p>
            <a:r>
              <a:rPr lang="en-US" sz="2400" b="1" dirty="0" smtClean="0">
                <a:solidFill>
                  <a:srgbClr val="A6A6A6"/>
                </a:solidFill>
              </a:rPr>
              <a:t>y = i</a:t>
            </a:r>
            <a:r>
              <a:rPr lang="en-US" sz="2400" b="1" baseline="-25000" dirty="0" smtClean="0">
                <a:solidFill>
                  <a:srgbClr val="A6A6A6"/>
                </a:solidFill>
              </a:rPr>
              <a:t>1</a:t>
            </a:r>
            <a:r>
              <a:rPr lang="en-US" sz="2400" b="1" dirty="0" smtClean="0">
                <a:solidFill>
                  <a:srgbClr val="A6A6A6"/>
                </a:solidFill>
              </a:rPr>
              <a:t> – </a:t>
            </a:r>
            <a:r>
              <a:rPr lang="en-US" sz="2400" b="1" dirty="0" err="1" smtClean="0">
                <a:solidFill>
                  <a:srgbClr val="A6A6A6"/>
                </a:solidFill>
              </a:rPr>
              <a:t>ReLU</a:t>
            </a:r>
            <a:r>
              <a:rPr lang="en-US" sz="2400" b="1" dirty="0" smtClean="0">
                <a:solidFill>
                  <a:srgbClr val="A6A6A6"/>
                </a:solidFill>
              </a:rPr>
              <a:t>(i</a:t>
            </a:r>
            <a:r>
              <a:rPr lang="en-US" sz="2400" b="1" baseline="-25000" dirty="0" smtClean="0">
                <a:solidFill>
                  <a:srgbClr val="A6A6A6"/>
                </a:solidFill>
              </a:rPr>
              <a:t>1</a:t>
            </a:r>
            <a:r>
              <a:rPr lang="en-US" sz="2400" b="1" dirty="0" smtClean="0">
                <a:solidFill>
                  <a:srgbClr val="A6A6A6"/>
                </a:solidFill>
              </a:rPr>
              <a:t> – i</a:t>
            </a:r>
            <a:r>
              <a:rPr lang="en-US" sz="2400" b="1" baseline="-25000" dirty="0" smtClean="0">
                <a:solidFill>
                  <a:srgbClr val="A6A6A6"/>
                </a:solidFill>
              </a:rPr>
              <a:t>2</a:t>
            </a:r>
            <a:r>
              <a:rPr lang="en-US" sz="2400" b="1" dirty="0" smtClean="0">
                <a:solidFill>
                  <a:srgbClr val="A6A6A6"/>
                </a:solidFill>
              </a:rPr>
              <a:t>)</a:t>
            </a:r>
          </a:p>
        </p:txBody>
      </p:sp>
      <p:sp>
        <p:nvSpPr>
          <p:cNvPr id="35" name="TextBox 34"/>
          <p:cNvSpPr txBox="1"/>
          <p:nvPr/>
        </p:nvSpPr>
        <p:spPr>
          <a:xfrm>
            <a:off x="12700" y="2711455"/>
            <a:ext cx="2861668" cy="646331"/>
          </a:xfrm>
          <a:prstGeom prst="rect">
            <a:avLst/>
          </a:prstGeom>
          <a:noFill/>
        </p:spPr>
        <p:txBody>
          <a:bodyPr wrap="none" rtlCol="0">
            <a:spAutoFit/>
          </a:bodyPr>
          <a:lstStyle/>
          <a:p>
            <a:r>
              <a:rPr lang="en-US" dirty="0" smtClean="0">
                <a:solidFill>
                  <a:srgbClr val="A6A6A6"/>
                </a:solidFill>
              </a:rPr>
              <a:t>Standard breakdown:</a:t>
            </a:r>
          </a:p>
          <a:p>
            <a:r>
              <a:rPr lang="en-US" b="1" dirty="0">
                <a:solidFill>
                  <a:srgbClr val="A6A6A6"/>
                </a:solidFill>
              </a:rPr>
              <a:t>4</a:t>
            </a:r>
            <a:r>
              <a:rPr lang="en-US" b="1" dirty="0" smtClean="0">
                <a:solidFill>
                  <a:srgbClr val="A6A6A6"/>
                </a:solidFill>
              </a:rPr>
              <a:t> = (10 from i</a:t>
            </a:r>
            <a:r>
              <a:rPr lang="en-US" b="1" baseline="-25000" dirty="0" smtClean="0">
                <a:solidFill>
                  <a:srgbClr val="A6A6A6"/>
                </a:solidFill>
              </a:rPr>
              <a:t>1</a:t>
            </a:r>
            <a:r>
              <a:rPr lang="en-US" b="1" dirty="0" smtClean="0">
                <a:solidFill>
                  <a:srgbClr val="A6A6A6"/>
                </a:solidFill>
              </a:rPr>
              <a:t>) + (-</a:t>
            </a:r>
            <a:r>
              <a:rPr lang="en-US" b="1" dirty="0">
                <a:solidFill>
                  <a:srgbClr val="A6A6A6"/>
                </a:solidFill>
              </a:rPr>
              <a:t>6</a:t>
            </a:r>
            <a:r>
              <a:rPr lang="en-US" b="1" dirty="0" smtClean="0">
                <a:solidFill>
                  <a:srgbClr val="A6A6A6"/>
                </a:solidFill>
              </a:rPr>
              <a:t> from i</a:t>
            </a:r>
            <a:r>
              <a:rPr lang="en-US" b="1" baseline="-25000" dirty="0" smtClean="0">
                <a:solidFill>
                  <a:srgbClr val="A6A6A6"/>
                </a:solidFill>
              </a:rPr>
              <a:t>2</a:t>
            </a:r>
            <a:r>
              <a:rPr lang="en-US" b="1" dirty="0" smtClean="0">
                <a:solidFill>
                  <a:srgbClr val="A6A6A6"/>
                </a:solidFill>
              </a:rPr>
              <a:t>)</a:t>
            </a:r>
            <a:endParaRPr lang="en-US" b="1" baseline="-25000" dirty="0">
              <a:solidFill>
                <a:srgbClr val="A6A6A6"/>
              </a:solidFill>
            </a:endParaRPr>
          </a:p>
        </p:txBody>
      </p:sp>
      <p:grpSp>
        <p:nvGrpSpPr>
          <p:cNvPr id="36" name="Group 35"/>
          <p:cNvGrpSpPr/>
          <p:nvPr/>
        </p:nvGrpSpPr>
        <p:grpSpPr>
          <a:xfrm>
            <a:off x="190501" y="3606783"/>
            <a:ext cx="2455662" cy="893687"/>
            <a:chOff x="196877" y="2514600"/>
            <a:chExt cx="1758923" cy="952500"/>
          </a:xfrm>
        </p:grpSpPr>
        <p:grpSp>
          <p:nvGrpSpPr>
            <p:cNvPr id="37" name="Group 36"/>
            <p:cNvGrpSpPr/>
            <p:nvPr/>
          </p:nvGrpSpPr>
          <p:grpSpPr>
            <a:xfrm>
              <a:off x="203200" y="2514600"/>
              <a:ext cx="1752600" cy="952500"/>
              <a:chOff x="203200" y="2514600"/>
              <a:chExt cx="1752600" cy="952500"/>
            </a:xfrm>
          </p:grpSpPr>
          <p:cxnSp>
            <p:nvCxnSpPr>
              <p:cNvPr id="40" name="Straight Connector 39"/>
              <p:cNvCxnSpPr/>
              <p:nvPr/>
            </p:nvCxnSpPr>
            <p:spPr>
              <a:xfrm>
                <a:off x="850900" y="2514600"/>
                <a:ext cx="0" cy="9525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203200" y="3441700"/>
                <a:ext cx="1752600" cy="127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grpSp>
        <p:cxnSp>
          <p:nvCxnSpPr>
            <p:cNvPr id="38" name="Straight Connector 37"/>
            <p:cNvCxnSpPr/>
            <p:nvPr/>
          </p:nvCxnSpPr>
          <p:spPr>
            <a:xfrm flipH="1">
              <a:off x="850900" y="2578100"/>
              <a:ext cx="1028700" cy="863600"/>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196877" y="3429000"/>
              <a:ext cx="654023" cy="6051"/>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642596" y="3263613"/>
            <a:ext cx="1267369" cy="369332"/>
          </a:xfrm>
          <a:prstGeom prst="rect">
            <a:avLst/>
          </a:prstGeom>
          <a:noFill/>
        </p:spPr>
        <p:txBody>
          <a:bodyPr wrap="none" rtlCol="0">
            <a:spAutoFit/>
          </a:bodyPr>
          <a:lstStyle/>
          <a:p>
            <a:r>
              <a:rPr lang="en-US" b="1" dirty="0" err="1" smtClean="0">
                <a:solidFill>
                  <a:srgbClr val="A6A6A6"/>
                </a:solidFill>
              </a:rPr>
              <a:t>ReLU</a:t>
            </a:r>
            <a:r>
              <a:rPr lang="en-US" b="1" dirty="0" smtClean="0">
                <a:solidFill>
                  <a:srgbClr val="A6A6A6"/>
                </a:solidFill>
              </a:rPr>
              <a:t>(i</a:t>
            </a:r>
            <a:r>
              <a:rPr lang="en-US" b="1" baseline="-25000" dirty="0" smtClean="0">
                <a:solidFill>
                  <a:srgbClr val="A6A6A6"/>
                </a:solidFill>
              </a:rPr>
              <a:t>1</a:t>
            </a:r>
            <a:r>
              <a:rPr lang="en-US" b="1" dirty="0" smtClean="0">
                <a:solidFill>
                  <a:srgbClr val="A6A6A6"/>
                </a:solidFill>
              </a:rPr>
              <a:t> - i</a:t>
            </a:r>
            <a:r>
              <a:rPr lang="en-US" b="1" baseline="-25000" dirty="0" smtClean="0">
                <a:solidFill>
                  <a:srgbClr val="A6A6A6"/>
                </a:solidFill>
              </a:rPr>
              <a:t>2</a:t>
            </a:r>
            <a:r>
              <a:rPr lang="en-US" b="1" dirty="0" smtClean="0">
                <a:solidFill>
                  <a:srgbClr val="A6A6A6"/>
                </a:solidFill>
              </a:rPr>
              <a:t>)</a:t>
            </a:r>
            <a:endParaRPr lang="en-US" b="1" dirty="0">
              <a:solidFill>
                <a:srgbClr val="A6A6A6"/>
              </a:solidFill>
            </a:endParaRPr>
          </a:p>
        </p:txBody>
      </p:sp>
      <p:sp>
        <p:nvSpPr>
          <p:cNvPr id="43" name="TextBox 42"/>
          <p:cNvSpPr txBox="1"/>
          <p:nvPr/>
        </p:nvSpPr>
        <p:spPr>
          <a:xfrm>
            <a:off x="2646164" y="4274069"/>
            <a:ext cx="633507" cy="369332"/>
          </a:xfrm>
          <a:prstGeom prst="rect">
            <a:avLst/>
          </a:prstGeom>
          <a:noFill/>
        </p:spPr>
        <p:txBody>
          <a:bodyPr wrap="none" rtlCol="0">
            <a:spAutoFit/>
          </a:bodyPr>
          <a:lstStyle/>
          <a:p>
            <a:r>
              <a:rPr lang="en-US" b="1" dirty="0" smtClean="0">
                <a:solidFill>
                  <a:srgbClr val="A6A6A6"/>
                </a:solidFill>
              </a:rPr>
              <a:t>i</a:t>
            </a:r>
            <a:r>
              <a:rPr lang="en-US" b="1" baseline="-25000" dirty="0" smtClean="0">
                <a:solidFill>
                  <a:srgbClr val="A6A6A6"/>
                </a:solidFill>
              </a:rPr>
              <a:t>1</a:t>
            </a:r>
            <a:r>
              <a:rPr lang="en-US" b="1" dirty="0" smtClean="0">
                <a:solidFill>
                  <a:srgbClr val="A6A6A6"/>
                </a:solidFill>
              </a:rPr>
              <a:t> - i</a:t>
            </a:r>
            <a:r>
              <a:rPr lang="en-US" b="1" baseline="-25000" dirty="0" smtClean="0">
                <a:solidFill>
                  <a:srgbClr val="A6A6A6"/>
                </a:solidFill>
              </a:rPr>
              <a:t>2</a:t>
            </a:r>
            <a:endParaRPr lang="en-US" b="1" dirty="0">
              <a:solidFill>
                <a:srgbClr val="A6A6A6"/>
              </a:solidFill>
            </a:endParaRPr>
          </a:p>
        </p:txBody>
      </p:sp>
      <p:cxnSp>
        <p:nvCxnSpPr>
          <p:cNvPr id="44" name="Straight Arrow Connector 43"/>
          <p:cNvCxnSpPr/>
          <p:nvPr/>
        </p:nvCxnSpPr>
        <p:spPr>
          <a:xfrm flipV="1">
            <a:off x="1103593" y="4714955"/>
            <a:ext cx="1312070" cy="11916"/>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1529131" y="4857945"/>
            <a:ext cx="851073" cy="11916"/>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2344742" y="3761688"/>
            <a:ext cx="17731" cy="714950"/>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1688707" y="4428975"/>
            <a:ext cx="671979" cy="369332"/>
          </a:xfrm>
          <a:prstGeom prst="rect">
            <a:avLst/>
          </a:prstGeom>
          <a:noFill/>
        </p:spPr>
        <p:txBody>
          <a:bodyPr wrap="none" rtlCol="0">
            <a:spAutoFit/>
          </a:bodyPr>
          <a:lstStyle/>
          <a:p>
            <a:r>
              <a:rPr lang="en-US" b="1" dirty="0" smtClean="0">
                <a:solidFill>
                  <a:srgbClr val="A6A6A6"/>
                </a:solidFill>
              </a:rPr>
              <a:t>i</a:t>
            </a:r>
            <a:r>
              <a:rPr lang="en-US" b="1" baseline="-25000" dirty="0" smtClean="0">
                <a:solidFill>
                  <a:srgbClr val="A6A6A6"/>
                </a:solidFill>
              </a:rPr>
              <a:t>1</a:t>
            </a:r>
            <a:r>
              <a:rPr lang="en-US" b="1" dirty="0" smtClean="0">
                <a:solidFill>
                  <a:srgbClr val="A6A6A6"/>
                </a:solidFill>
              </a:rPr>
              <a:t>=10</a:t>
            </a:r>
            <a:endParaRPr lang="en-US" b="1" dirty="0">
              <a:solidFill>
                <a:srgbClr val="A6A6A6"/>
              </a:solidFill>
            </a:endParaRPr>
          </a:p>
        </p:txBody>
      </p:sp>
      <p:sp>
        <p:nvSpPr>
          <p:cNvPr id="48" name="TextBox 47"/>
          <p:cNvSpPr txBox="1"/>
          <p:nvPr/>
        </p:nvSpPr>
        <p:spPr>
          <a:xfrm>
            <a:off x="1724168" y="4810281"/>
            <a:ext cx="551315" cy="369332"/>
          </a:xfrm>
          <a:prstGeom prst="rect">
            <a:avLst/>
          </a:prstGeom>
          <a:noFill/>
        </p:spPr>
        <p:txBody>
          <a:bodyPr wrap="none" rtlCol="0">
            <a:spAutoFit/>
          </a:bodyPr>
          <a:lstStyle/>
          <a:p>
            <a:r>
              <a:rPr lang="en-US" b="1" dirty="0">
                <a:solidFill>
                  <a:srgbClr val="A6A6A6"/>
                </a:solidFill>
              </a:rPr>
              <a:t>i</a:t>
            </a:r>
            <a:r>
              <a:rPr lang="en-US" b="1" baseline="-25000" dirty="0" smtClean="0">
                <a:solidFill>
                  <a:srgbClr val="A6A6A6"/>
                </a:solidFill>
              </a:rPr>
              <a:t>2</a:t>
            </a:r>
            <a:r>
              <a:rPr lang="en-US" b="1" dirty="0" smtClean="0">
                <a:solidFill>
                  <a:srgbClr val="A6A6A6"/>
                </a:solidFill>
              </a:rPr>
              <a:t>=6</a:t>
            </a:r>
            <a:endParaRPr lang="en-US" b="1" dirty="0">
              <a:solidFill>
                <a:srgbClr val="A6A6A6"/>
              </a:solidFill>
            </a:endParaRPr>
          </a:p>
        </p:txBody>
      </p:sp>
      <p:sp>
        <p:nvSpPr>
          <p:cNvPr id="49" name="TextBox 48"/>
          <p:cNvSpPr txBox="1"/>
          <p:nvPr/>
        </p:nvSpPr>
        <p:spPr>
          <a:xfrm>
            <a:off x="448298" y="3750710"/>
            <a:ext cx="533620" cy="369332"/>
          </a:xfrm>
          <a:prstGeom prst="rect">
            <a:avLst/>
          </a:prstGeom>
          <a:noFill/>
        </p:spPr>
        <p:txBody>
          <a:bodyPr wrap="none" rtlCol="0">
            <a:spAutoFit/>
          </a:bodyPr>
          <a:lstStyle/>
          <a:p>
            <a:r>
              <a:rPr lang="en-US" b="1" dirty="0" smtClean="0">
                <a:solidFill>
                  <a:srgbClr val="A6A6A6"/>
                </a:solidFill>
              </a:rPr>
              <a:t>+10</a:t>
            </a:r>
            <a:endParaRPr lang="en-US" b="1" dirty="0">
              <a:solidFill>
                <a:srgbClr val="A6A6A6"/>
              </a:solidFill>
            </a:endParaRPr>
          </a:p>
        </p:txBody>
      </p:sp>
      <p:cxnSp>
        <p:nvCxnSpPr>
          <p:cNvPr id="54" name="Straight Connector 53"/>
          <p:cNvCxnSpPr/>
          <p:nvPr/>
        </p:nvCxnSpPr>
        <p:spPr>
          <a:xfrm flipV="1">
            <a:off x="1549400" y="4214489"/>
            <a:ext cx="15192" cy="274961"/>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085863" y="3761688"/>
            <a:ext cx="1258878" cy="0"/>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139056" y="4226406"/>
            <a:ext cx="443267" cy="11916"/>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924634" y="3761689"/>
            <a:ext cx="0" cy="691118"/>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479641" y="3763086"/>
            <a:ext cx="0" cy="475236"/>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6390924" y="2714625"/>
            <a:ext cx="2724611" cy="646331"/>
          </a:xfrm>
          <a:prstGeom prst="rect">
            <a:avLst/>
          </a:prstGeom>
          <a:noFill/>
        </p:spPr>
        <p:txBody>
          <a:bodyPr wrap="none" rtlCol="0">
            <a:spAutoFit/>
          </a:bodyPr>
          <a:lstStyle/>
          <a:p>
            <a:r>
              <a:rPr lang="en-US" dirty="0">
                <a:solidFill>
                  <a:srgbClr val="A6A6A6"/>
                </a:solidFill>
              </a:rPr>
              <a:t>O</a:t>
            </a:r>
            <a:r>
              <a:rPr lang="en-US" dirty="0" smtClean="0">
                <a:solidFill>
                  <a:srgbClr val="A6A6A6"/>
                </a:solidFill>
              </a:rPr>
              <a:t>ther possible breakdown:</a:t>
            </a:r>
          </a:p>
          <a:p>
            <a:r>
              <a:rPr lang="en-US" b="1" dirty="0">
                <a:solidFill>
                  <a:srgbClr val="A6A6A6"/>
                </a:solidFill>
              </a:rPr>
              <a:t>4</a:t>
            </a:r>
            <a:r>
              <a:rPr lang="en-US" b="1" dirty="0" smtClean="0">
                <a:solidFill>
                  <a:srgbClr val="A6A6A6"/>
                </a:solidFill>
              </a:rPr>
              <a:t> = (4 from i</a:t>
            </a:r>
            <a:r>
              <a:rPr lang="en-US" b="1" baseline="-25000" dirty="0" smtClean="0">
                <a:solidFill>
                  <a:srgbClr val="A6A6A6"/>
                </a:solidFill>
              </a:rPr>
              <a:t>1</a:t>
            </a:r>
            <a:r>
              <a:rPr lang="en-US" b="1" dirty="0" smtClean="0">
                <a:solidFill>
                  <a:srgbClr val="A6A6A6"/>
                </a:solidFill>
              </a:rPr>
              <a:t>) + (0 from i</a:t>
            </a:r>
            <a:r>
              <a:rPr lang="en-US" b="1" baseline="-25000" dirty="0" smtClean="0">
                <a:solidFill>
                  <a:srgbClr val="A6A6A6"/>
                </a:solidFill>
              </a:rPr>
              <a:t>2</a:t>
            </a:r>
            <a:r>
              <a:rPr lang="en-US" b="1" dirty="0" smtClean="0">
                <a:solidFill>
                  <a:srgbClr val="A6A6A6"/>
                </a:solidFill>
              </a:rPr>
              <a:t>)</a:t>
            </a:r>
            <a:endParaRPr lang="en-US" b="1" dirty="0">
              <a:solidFill>
                <a:srgbClr val="A6A6A6"/>
              </a:solidFill>
            </a:endParaRPr>
          </a:p>
        </p:txBody>
      </p:sp>
      <p:grpSp>
        <p:nvGrpSpPr>
          <p:cNvPr id="79" name="Group 78"/>
          <p:cNvGrpSpPr/>
          <p:nvPr/>
        </p:nvGrpSpPr>
        <p:grpSpPr>
          <a:xfrm>
            <a:off x="6133724" y="3559625"/>
            <a:ext cx="2407685" cy="901265"/>
            <a:chOff x="203200" y="2514600"/>
            <a:chExt cx="1752600" cy="952500"/>
          </a:xfrm>
        </p:grpSpPr>
        <p:grpSp>
          <p:nvGrpSpPr>
            <p:cNvPr id="80" name="Group 79"/>
            <p:cNvGrpSpPr/>
            <p:nvPr/>
          </p:nvGrpSpPr>
          <p:grpSpPr>
            <a:xfrm>
              <a:off x="203200" y="2514600"/>
              <a:ext cx="1752600" cy="952500"/>
              <a:chOff x="203200" y="2514600"/>
              <a:chExt cx="1752600" cy="952500"/>
            </a:xfrm>
          </p:grpSpPr>
          <p:cxnSp>
            <p:nvCxnSpPr>
              <p:cNvPr id="83" name="Straight Connector 82"/>
              <p:cNvCxnSpPr/>
              <p:nvPr/>
            </p:nvCxnSpPr>
            <p:spPr>
              <a:xfrm>
                <a:off x="850900" y="2514600"/>
                <a:ext cx="0" cy="9525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203200" y="3441700"/>
                <a:ext cx="1752600" cy="127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grpSp>
        <p:cxnSp>
          <p:nvCxnSpPr>
            <p:cNvPr id="81" name="Straight Connector 80"/>
            <p:cNvCxnSpPr/>
            <p:nvPr/>
          </p:nvCxnSpPr>
          <p:spPr>
            <a:xfrm flipH="1">
              <a:off x="850900" y="2578100"/>
              <a:ext cx="1028700" cy="863600"/>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a:off x="221961" y="3433530"/>
              <a:ext cx="628630" cy="1006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grpSp>
      <p:sp>
        <p:nvSpPr>
          <p:cNvPr id="85" name="TextBox 84"/>
          <p:cNvSpPr txBox="1"/>
          <p:nvPr/>
        </p:nvSpPr>
        <p:spPr>
          <a:xfrm>
            <a:off x="6569899" y="3248553"/>
            <a:ext cx="1267369" cy="369332"/>
          </a:xfrm>
          <a:prstGeom prst="rect">
            <a:avLst/>
          </a:prstGeom>
          <a:noFill/>
        </p:spPr>
        <p:txBody>
          <a:bodyPr wrap="none" rtlCol="0">
            <a:spAutoFit/>
          </a:bodyPr>
          <a:lstStyle/>
          <a:p>
            <a:r>
              <a:rPr lang="en-US" b="1" dirty="0" err="1" smtClean="0">
                <a:solidFill>
                  <a:srgbClr val="A6A6A6"/>
                </a:solidFill>
              </a:rPr>
              <a:t>ReLU</a:t>
            </a:r>
            <a:r>
              <a:rPr lang="en-US" b="1" dirty="0" smtClean="0">
                <a:solidFill>
                  <a:srgbClr val="A6A6A6"/>
                </a:solidFill>
              </a:rPr>
              <a:t>(i</a:t>
            </a:r>
            <a:r>
              <a:rPr lang="en-US" b="1" baseline="-25000" dirty="0" smtClean="0">
                <a:solidFill>
                  <a:srgbClr val="A6A6A6"/>
                </a:solidFill>
              </a:rPr>
              <a:t>1</a:t>
            </a:r>
            <a:r>
              <a:rPr lang="en-US" b="1" dirty="0" smtClean="0">
                <a:solidFill>
                  <a:srgbClr val="A6A6A6"/>
                </a:solidFill>
              </a:rPr>
              <a:t> - i</a:t>
            </a:r>
            <a:r>
              <a:rPr lang="en-US" b="1" baseline="-25000" dirty="0" smtClean="0">
                <a:solidFill>
                  <a:srgbClr val="A6A6A6"/>
                </a:solidFill>
              </a:rPr>
              <a:t>2</a:t>
            </a:r>
            <a:r>
              <a:rPr lang="en-US" b="1" dirty="0" smtClean="0">
                <a:solidFill>
                  <a:srgbClr val="A6A6A6"/>
                </a:solidFill>
              </a:rPr>
              <a:t>)</a:t>
            </a:r>
            <a:endParaRPr lang="en-US" b="1" dirty="0">
              <a:solidFill>
                <a:srgbClr val="A6A6A6"/>
              </a:solidFill>
            </a:endParaRPr>
          </a:p>
        </p:txBody>
      </p:sp>
      <p:sp>
        <p:nvSpPr>
          <p:cNvPr id="86" name="TextBox 85"/>
          <p:cNvSpPr txBox="1"/>
          <p:nvPr/>
        </p:nvSpPr>
        <p:spPr>
          <a:xfrm>
            <a:off x="8541409" y="4232570"/>
            <a:ext cx="633507" cy="369332"/>
          </a:xfrm>
          <a:prstGeom prst="rect">
            <a:avLst/>
          </a:prstGeom>
          <a:noFill/>
          <a:ln>
            <a:noFill/>
          </a:ln>
        </p:spPr>
        <p:txBody>
          <a:bodyPr wrap="none" rtlCol="0">
            <a:spAutoFit/>
          </a:bodyPr>
          <a:lstStyle/>
          <a:p>
            <a:r>
              <a:rPr lang="en-US" b="1" dirty="0" smtClean="0">
                <a:solidFill>
                  <a:srgbClr val="A6A6A6"/>
                </a:solidFill>
              </a:rPr>
              <a:t>i</a:t>
            </a:r>
            <a:r>
              <a:rPr lang="en-US" b="1" baseline="-25000" dirty="0" smtClean="0">
                <a:solidFill>
                  <a:srgbClr val="A6A6A6"/>
                </a:solidFill>
              </a:rPr>
              <a:t>1</a:t>
            </a:r>
            <a:r>
              <a:rPr lang="en-US" b="1" dirty="0" smtClean="0">
                <a:solidFill>
                  <a:srgbClr val="A6A6A6"/>
                </a:solidFill>
              </a:rPr>
              <a:t> - i</a:t>
            </a:r>
            <a:r>
              <a:rPr lang="en-US" b="1" baseline="-25000" dirty="0" smtClean="0">
                <a:solidFill>
                  <a:srgbClr val="A6A6A6"/>
                </a:solidFill>
              </a:rPr>
              <a:t>2</a:t>
            </a:r>
            <a:endParaRPr lang="en-US" b="1" dirty="0">
              <a:solidFill>
                <a:srgbClr val="A6A6A6"/>
              </a:solidFill>
            </a:endParaRPr>
          </a:p>
        </p:txBody>
      </p:sp>
      <p:cxnSp>
        <p:nvCxnSpPr>
          <p:cNvPr id="87" name="Straight Arrow Connector 86"/>
          <p:cNvCxnSpPr/>
          <p:nvPr/>
        </p:nvCxnSpPr>
        <p:spPr>
          <a:xfrm flipV="1">
            <a:off x="6220958" y="4821396"/>
            <a:ext cx="1291077" cy="12017"/>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6657134" y="4797362"/>
            <a:ext cx="671979" cy="369332"/>
          </a:xfrm>
          <a:prstGeom prst="rect">
            <a:avLst/>
          </a:prstGeom>
          <a:noFill/>
          <a:ln>
            <a:noFill/>
          </a:ln>
        </p:spPr>
        <p:txBody>
          <a:bodyPr wrap="none" rtlCol="0">
            <a:spAutoFit/>
          </a:bodyPr>
          <a:lstStyle/>
          <a:p>
            <a:r>
              <a:rPr lang="en-US" b="1" dirty="0" smtClean="0">
                <a:solidFill>
                  <a:srgbClr val="A6A6A6"/>
                </a:solidFill>
              </a:rPr>
              <a:t>i</a:t>
            </a:r>
            <a:r>
              <a:rPr lang="en-US" b="1" baseline="-25000" dirty="0" smtClean="0">
                <a:solidFill>
                  <a:srgbClr val="A6A6A6"/>
                </a:solidFill>
              </a:rPr>
              <a:t>1</a:t>
            </a:r>
            <a:r>
              <a:rPr lang="en-US" b="1" dirty="0" smtClean="0">
                <a:solidFill>
                  <a:srgbClr val="A6A6A6"/>
                </a:solidFill>
              </a:rPr>
              <a:t>=10</a:t>
            </a:r>
            <a:endParaRPr lang="en-US" b="1" dirty="0">
              <a:solidFill>
                <a:srgbClr val="A6A6A6"/>
              </a:solidFill>
            </a:endParaRPr>
          </a:p>
        </p:txBody>
      </p:sp>
      <p:sp>
        <p:nvSpPr>
          <p:cNvPr id="91" name="TextBox 90"/>
          <p:cNvSpPr txBox="1"/>
          <p:nvPr/>
        </p:nvSpPr>
        <p:spPr>
          <a:xfrm>
            <a:off x="6535005" y="4412822"/>
            <a:ext cx="551315" cy="369332"/>
          </a:xfrm>
          <a:prstGeom prst="rect">
            <a:avLst/>
          </a:prstGeom>
          <a:noFill/>
          <a:ln>
            <a:noFill/>
          </a:ln>
        </p:spPr>
        <p:txBody>
          <a:bodyPr wrap="none" rtlCol="0">
            <a:spAutoFit/>
          </a:bodyPr>
          <a:lstStyle/>
          <a:p>
            <a:r>
              <a:rPr lang="en-US" b="1" dirty="0" smtClean="0">
                <a:solidFill>
                  <a:srgbClr val="A6A6A6"/>
                </a:solidFill>
              </a:rPr>
              <a:t>i</a:t>
            </a:r>
            <a:r>
              <a:rPr lang="en-US" b="1" baseline="-25000" dirty="0" smtClean="0">
                <a:solidFill>
                  <a:srgbClr val="A6A6A6"/>
                </a:solidFill>
              </a:rPr>
              <a:t>2</a:t>
            </a:r>
            <a:r>
              <a:rPr lang="en-US" b="1" dirty="0" smtClean="0">
                <a:solidFill>
                  <a:srgbClr val="A6A6A6"/>
                </a:solidFill>
              </a:rPr>
              <a:t>=6</a:t>
            </a:r>
            <a:endParaRPr lang="en-US" b="1" dirty="0">
              <a:solidFill>
                <a:srgbClr val="A6A6A6"/>
              </a:solidFill>
            </a:endParaRPr>
          </a:p>
        </p:txBody>
      </p:sp>
      <p:sp>
        <p:nvSpPr>
          <p:cNvPr id="92" name="TextBox 91"/>
          <p:cNvSpPr txBox="1"/>
          <p:nvPr/>
        </p:nvSpPr>
        <p:spPr>
          <a:xfrm>
            <a:off x="6471752" y="4136435"/>
            <a:ext cx="416625" cy="369332"/>
          </a:xfrm>
          <a:prstGeom prst="rect">
            <a:avLst/>
          </a:prstGeom>
          <a:noFill/>
          <a:ln>
            <a:noFill/>
          </a:ln>
        </p:spPr>
        <p:txBody>
          <a:bodyPr wrap="none" rtlCol="0">
            <a:spAutoFit/>
          </a:bodyPr>
          <a:lstStyle/>
          <a:p>
            <a:r>
              <a:rPr lang="en-US" b="1" dirty="0" smtClean="0">
                <a:solidFill>
                  <a:srgbClr val="A6A6A6"/>
                </a:solidFill>
              </a:rPr>
              <a:t>+4</a:t>
            </a:r>
            <a:endParaRPr lang="en-US" b="1" dirty="0">
              <a:solidFill>
                <a:srgbClr val="A6A6A6"/>
              </a:solidFill>
            </a:endParaRPr>
          </a:p>
        </p:txBody>
      </p:sp>
      <p:cxnSp>
        <p:nvCxnSpPr>
          <p:cNvPr id="93" name="Straight Connector 92"/>
          <p:cNvCxnSpPr/>
          <p:nvPr/>
        </p:nvCxnSpPr>
        <p:spPr>
          <a:xfrm flipH="1" flipV="1">
            <a:off x="7477142" y="4172485"/>
            <a:ext cx="3158" cy="266165"/>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7058415" y="4184502"/>
            <a:ext cx="436175" cy="12017"/>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6961683" y="4196519"/>
            <a:ext cx="0" cy="228321"/>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a:off x="6220958" y="4689210"/>
            <a:ext cx="837456" cy="12017"/>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124" name="TextBox 123"/>
          <p:cNvSpPr txBox="1"/>
          <p:nvPr/>
        </p:nvSpPr>
        <p:spPr>
          <a:xfrm>
            <a:off x="5918192" y="4227346"/>
            <a:ext cx="301660" cy="369332"/>
          </a:xfrm>
          <a:prstGeom prst="rect">
            <a:avLst/>
          </a:prstGeom>
          <a:noFill/>
        </p:spPr>
        <p:txBody>
          <a:bodyPr wrap="none" rtlCol="0">
            <a:spAutoFit/>
          </a:bodyPr>
          <a:lstStyle/>
          <a:p>
            <a:r>
              <a:rPr lang="en-US" b="1" dirty="0" smtClean="0">
                <a:solidFill>
                  <a:srgbClr val="A6A6A6"/>
                </a:solidFill>
              </a:rPr>
              <a:t>0</a:t>
            </a:r>
            <a:endParaRPr lang="en-US" b="1" dirty="0">
              <a:solidFill>
                <a:srgbClr val="A6A6A6"/>
              </a:solidFill>
            </a:endParaRPr>
          </a:p>
        </p:txBody>
      </p:sp>
      <p:sp>
        <p:nvSpPr>
          <p:cNvPr id="136" name="Rectangle 135"/>
          <p:cNvSpPr/>
          <p:nvPr/>
        </p:nvSpPr>
        <p:spPr>
          <a:xfrm>
            <a:off x="446289" y="1817301"/>
            <a:ext cx="8597350" cy="1015663"/>
          </a:xfrm>
          <a:prstGeom prst="rect">
            <a:avLst/>
          </a:prstGeom>
        </p:spPr>
        <p:txBody>
          <a:bodyPr wrap="none">
            <a:spAutoFit/>
          </a:bodyPr>
          <a:lstStyle/>
          <a:p>
            <a:r>
              <a:rPr lang="en-US" sz="2000" b="1" dirty="0">
                <a:solidFill>
                  <a:srgbClr val="A6A6A6"/>
                </a:solidFill>
              </a:rPr>
              <a:t>Standard breakdown: y = 6 = (10 from i</a:t>
            </a:r>
            <a:r>
              <a:rPr lang="en-US" sz="2000" b="1" baseline="-25000" dirty="0">
                <a:solidFill>
                  <a:srgbClr val="A6A6A6"/>
                </a:solidFill>
              </a:rPr>
              <a:t>1</a:t>
            </a:r>
            <a:r>
              <a:rPr lang="en-US" sz="2000" b="1" dirty="0">
                <a:solidFill>
                  <a:srgbClr val="A6A6A6"/>
                </a:solidFill>
              </a:rPr>
              <a:t>) – [(10 from i</a:t>
            </a:r>
            <a:r>
              <a:rPr lang="en-US" sz="2000" b="1" baseline="-25000" dirty="0">
                <a:solidFill>
                  <a:srgbClr val="A6A6A6"/>
                </a:solidFill>
              </a:rPr>
              <a:t>1</a:t>
            </a:r>
            <a:r>
              <a:rPr lang="en-US" sz="2000" b="1" dirty="0">
                <a:solidFill>
                  <a:srgbClr val="A6A6A6"/>
                </a:solidFill>
              </a:rPr>
              <a:t>) – (6 from i</a:t>
            </a:r>
            <a:r>
              <a:rPr lang="en-US" sz="2000" b="1" baseline="-25000" dirty="0">
                <a:solidFill>
                  <a:srgbClr val="A6A6A6"/>
                </a:solidFill>
              </a:rPr>
              <a:t>2</a:t>
            </a:r>
            <a:r>
              <a:rPr lang="en-US" sz="2000" b="1" dirty="0">
                <a:solidFill>
                  <a:srgbClr val="A6A6A6"/>
                </a:solidFill>
              </a:rPr>
              <a:t>)] = </a:t>
            </a:r>
            <a:r>
              <a:rPr lang="en-US" sz="2000" b="1" u="sng" dirty="0">
                <a:solidFill>
                  <a:srgbClr val="A6A6A6"/>
                </a:solidFill>
              </a:rPr>
              <a:t>6 from i</a:t>
            </a:r>
            <a:r>
              <a:rPr lang="en-US" sz="2000" b="1" baseline="-25000" dirty="0">
                <a:solidFill>
                  <a:srgbClr val="A6A6A6"/>
                </a:solidFill>
              </a:rPr>
              <a:t>2</a:t>
            </a:r>
            <a:endParaRPr lang="en-US" sz="2000" b="1" baseline="-25000" dirty="0" smtClean="0">
              <a:solidFill>
                <a:srgbClr val="A6A6A6"/>
              </a:solidFill>
            </a:endParaRPr>
          </a:p>
          <a:p>
            <a:r>
              <a:rPr lang="en-US" sz="2000" b="1" dirty="0">
                <a:solidFill>
                  <a:srgbClr val="A6A6A6"/>
                </a:solidFill>
              </a:rPr>
              <a:t>A</a:t>
            </a:r>
            <a:r>
              <a:rPr lang="en-US" sz="2000" b="1" dirty="0" smtClean="0">
                <a:solidFill>
                  <a:srgbClr val="A6A6A6"/>
                </a:solidFill>
              </a:rPr>
              <a:t>verage over both orders: y = 6 = </a:t>
            </a:r>
            <a:r>
              <a:rPr lang="en-US" sz="2000" b="1" dirty="0">
                <a:solidFill>
                  <a:srgbClr val="A6A6A6"/>
                </a:solidFill>
              </a:rPr>
              <a:t>(10 from i</a:t>
            </a:r>
            <a:r>
              <a:rPr lang="en-US" sz="2000" b="1" baseline="-25000" dirty="0">
                <a:solidFill>
                  <a:srgbClr val="A6A6A6"/>
                </a:solidFill>
              </a:rPr>
              <a:t>1</a:t>
            </a:r>
            <a:r>
              <a:rPr lang="en-US" sz="2000" b="1" dirty="0">
                <a:solidFill>
                  <a:srgbClr val="A6A6A6"/>
                </a:solidFill>
              </a:rPr>
              <a:t>)</a:t>
            </a:r>
            <a:r>
              <a:rPr lang="en-US" sz="2000" b="1" dirty="0" smtClean="0">
                <a:solidFill>
                  <a:srgbClr val="A6A6A6"/>
                </a:solidFill>
              </a:rPr>
              <a:t> – [(7 from i</a:t>
            </a:r>
            <a:r>
              <a:rPr lang="en-US" sz="2000" b="1" baseline="-25000" dirty="0" smtClean="0">
                <a:solidFill>
                  <a:srgbClr val="A6A6A6"/>
                </a:solidFill>
              </a:rPr>
              <a:t>1</a:t>
            </a:r>
            <a:r>
              <a:rPr lang="en-US" sz="2000" b="1" dirty="0" smtClean="0">
                <a:solidFill>
                  <a:srgbClr val="A6A6A6"/>
                </a:solidFill>
              </a:rPr>
              <a:t>) + (-3 from i</a:t>
            </a:r>
            <a:r>
              <a:rPr lang="en-US" sz="2000" b="1" baseline="-25000" dirty="0" smtClean="0">
                <a:solidFill>
                  <a:srgbClr val="A6A6A6"/>
                </a:solidFill>
              </a:rPr>
              <a:t>2</a:t>
            </a:r>
            <a:r>
              <a:rPr lang="en-US" sz="2000" b="1" dirty="0" smtClean="0">
                <a:solidFill>
                  <a:srgbClr val="A6A6A6"/>
                </a:solidFill>
              </a:rPr>
              <a:t>)]</a:t>
            </a:r>
          </a:p>
          <a:p>
            <a:r>
              <a:rPr lang="en-US" sz="2000" b="1" dirty="0">
                <a:solidFill>
                  <a:srgbClr val="A6A6A6"/>
                </a:solidFill>
              </a:rPr>
              <a:t> </a:t>
            </a:r>
            <a:r>
              <a:rPr lang="en-US" sz="2000" b="1" dirty="0" smtClean="0">
                <a:solidFill>
                  <a:srgbClr val="A6A6A6"/>
                </a:solidFill>
              </a:rPr>
              <a:t>                                                          = </a:t>
            </a:r>
            <a:r>
              <a:rPr lang="en-US" sz="2000" b="1" u="sng" dirty="0" smtClean="0">
                <a:solidFill>
                  <a:srgbClr val="A6A6A6"/>
                </a:solidFill>
              </a:rPr>
              <a:t>(3 </a:t>
            </a:r>
            <a:r>
              <a:rPr lang="en-US" sz="2000" b="1" u="sng" dirty="0">
                <a:solidFill>
                  <a:srgbClr val="A6A6A6"/>
                </a:solidFill>
              </a:rPr>
              <a:t>from i</a:t>
            </a:r>
            <a:r>
              <a:rPr lang="en-US" sz="2000" b="1" baseline="-25000" dirty="0">
                <a:solidFill>
                  <a:srgbClr val="A6A6A6"/>
                </a:solidFill>
              </a:rPr>
              <a:t>1</a:t>
            </a:r>
            <a:r>
              <a:rPr lang="en-US" sz="2000" b="1" u="sng" dirty="0">
                <a:solidFill>
                  <a:srgbClr val="A6A6A6"/>
                </a:solidFill>
              </a:rPr>
              <a:t>)</a:t>
            </a:r>
            <a:r>
              <a:rPr lang="en-US" sz="2000" b="1" u="sng" dirty="0" smtClean="0">
                <a:solidFill>
                  <a:srgbClr val="A6A6A6"/>
                </a:solidFill>
              </a:rPr>
              <a:t> </a:t>
            </a:r>
            <a:r>
              <a:rPr lang="en-US" sz="2000" b="1" u="sng" dirty="0">
                <a:solidFill>
                  <a:srgbClr val="A6A6A6"/>
                </a:solidFill>
              </a:rPr>
              <a:t>+ </a:t>
            </a:r>
            <a:r>
              <a:rPr lang="en-US" sz="2000" b="1" u="sng" dirty="0" smtClean="0">
                <a:solidFill>
                  <a:srgbClr val="A6A6A6"/>
                </a:solidFill>
              </a:rPr>
              <a:t>(</a:t>
            </a:r>
            <a:r>
              <a:rPr lang="en-US" sz="2000" b="1" u="sng" dirty="0">
                <a:solidFill>
                  <a:srgbClr val="A6A6A6"/>
                </a:solidFill>
              </a:rPr>
              <a:t>3</a:t>
            </a:r>
            <a:r>
              <a:rPr lang="en-US" sz="2000" b="1" u="sng" dirty="0" smtClean="0">
                <a:solidFill>
                  <a:srgbClr val="A6A6A6"/>
                </a:solidFill>
              </a:rPr>
              <a:t> from </a:t>
            </a:r>
            <a:r>
              <a:rPr lang="en-US" sz="2000" b="1" u="sng" dirty="0">
                <a:solidFill>
                  <a:srgbClr val="A6A6A6"/>
                </a:solidFill>
              </a:rPr>
              <a:t>i</a:t>
            </a:r>
            <a:r>
              <a:rPr lang="en-US" sz="2000" b="1" baseline="-25000" dirty="0">
                <a:solidFill>
                  <a:srgbClr val="A6A6A6"/>
                </a:solidFill>
              </a:rPr>
              <a:t>2</a:t>
            </a:r>
            <a:r>
              <a:rPr lang="en-US" sz="2000" b="1" u="sng" dirty="0">
                <a:solidFill>
                  <a:srgbClr val="A6A6A6"/>
                </a:solidFill>
              </a:rPr>
              <a:t>)</a:t>
            </a:r>
            <a:endParaRPr lang="en-US" sz="2000" b="1" u="sng" dirty="0" smtClean="0">
              <a:solidFill>
                <a:srgbClr val="A6A6A6"/>
              </a:solidFill>
            </a:endParaRPr>
          </a:p>
        </p:txBody>
      </p:sp>
      <p:cxnSp>
        <p:nvCxnSpPr>
          <p:cNvPr id="139" name="Straight Arrow Connector 138"/>
          <p:cNvCxnSpPr/>
          <p:nvPr/>
        </p:nvCxnSpPr>
        <p:spPr>
          <a:xfrm flipH="1">
            <a:off x="6083080" y="3190191"/>
            <a:ext cx="282444" cy="0"/>
          </a:xfrm>
          <a:prstGeom prst="straightConnector1">
            <a:avLst/>
          </a:prstGeom>
          <a:ln>
            <a:solidFill>
              <a:schemeClr val="bg2">
                <a:lumMod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p:nvPr/>
        </p:nvCxnSpPr>
        <p:spPr>
          <a:xfrm>
            <a:off x="2838340" y="3200113"/>
            <a:ext cx="298560" cy="0"/>
          </a:xfrm>
          <a:prstGeom prst="straightConnector1">
            <a:avLst/>
          </a:prstGeom>
          <a:ln>
            <a:solidFill>
              <a:schemeClr val="bg2">
                <a:lumMod val="2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Oval 2"/>
          <p:cNvSpPr/>
          <p:nvPr/>
        </p:nvSpPr>
        <p:spPr>
          <a:xfrm>
            <a:off x="3911380" y="1411040"/>
            <a:ext cx="1041620" cy="485105"/>
          </a:xfrm>
          <a:prstGeom prst="ellipse">
            <a:avLst/>
          </a:prstGeom>
          <a:noFill/>
          <a:ln w="38100"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522219" y="1067470"/>
            <a:ext cx="2093982" cy="461665"/>
          </a:xfrm>
          <a:prstGeom prst="rect">
            <a:avLst/>
          </a:prstGeom>
          <a:noFill/>
        </p:spPr>
        <p:txBody>
          <a:bodyPr wrap="square" rtlCol="0">
            <a:spAutoFit/>
          </a:bodyPr>
          <a:lstStyle/>
          <a:p>
            <a:r>
              <a:rPr lang="en-US" sz="2400" b="1" dirty="0" smtClean="0">
                <a:solidFill>
                  <a:srgbClr val="A6A6A6"/>
                </a:solidFill>
              </a:rPr>
              <a:t>i</a:t>
            </a:r>
            <a:r>
              <a:rPr lang="en-US" sz="2400" b="1" baseline="-25000" dirty="0" smtClean="0">
                <a:solidFill>
                  <a:srgbClr val="A6A6A6"/>
                </a:solidFill>
              </a:rPr>
              <a:t>1</a:t>
            </a:r>
            <a:r>
              <a:rPr lang="en-US" sz="2400" b="1" dirty="0" smtClean="0">
                <a:solidFill>
                  <a:srgbClr val="A6A6A6"/>
                </a:solidFill>
              </a:rPr>
              <a:t> = 10, i</a:t>
            </a:r>
            <a:r>
              <a:rPr lang="en-US" sz="2400" b="1" baseline="-25000" dirty="0" smtClean="0">
                <a:solidFill>
                  <a:srgbClr val="A6A6A6"/>
                </a:solidFill>
              </a:rPr>
              <a:t>2</a:t>
            </a:r>
            <a:r>
              <a:rPr lang="en-US" sz="2400" b="1" dirty="0" smtClean="0">
                <a:solidFill>
                  <a:srgbClr val="A6A6A6"/>
                </a:solidFill>
              </a:rPr>
              <a:t> = 6</a:t>
            </a:r>
          </a:p>
        </p:txBody>
      </p:sp>
      <p:sp>
        <p:nvSpPr>
          <p:cNvPr id="4" name="Rectangle 3"/>
          <p:cNvSpPr/>
          <p:nvPr/>
        </p:nvSpPr>
        <p:spPr>
          <a:xfrm>
            <a:off x="3014915" y="1397154"/>
            <a:ext cx="2537023" cy="461665"/>
          </a:xfrm>
          <a:prstGeom prst="rect">
            <a:avLst/>
          </a:prstGeom>
        </p:spPr>
        <p:txBody>
          <a:bodyPr wrap="none">
            <a:spAutoFit/>
          </a:bodyPr>
          <a:lstStyle/>
          <a:p>
            <a:r>
              <a:rPr lang="en-US" sz="2400" b="1" dirty="0">
                <a:solidFill>
                  <a:srgbClr val="A6A6A6"/>
                </a:solidFill>
              </a:rPr>
              <a:t>= 10 – </a:t>
            </a:r>
            <a:r>
              <a:rPr lang="en-US" sz="2400" b="1" dirty="0" err="1">
                <a:solidFill>
                  <a:srgbClr val="A6A6A6"/>
                </a:solidFill>
              </a:rPr>
              <a:t>ReLU</a:t>
            </a:r>
            <a:r>
              <a:rPr lang="en-US" sz="2400" b="1" dirty="0">
                <a:solidFill>
                  <a:srgbClr val="A6A6A6"/>
                </a:solidFill>
              </a:rPr>
              <a:t>(4) </a:t>
            </a:r>
            <a:r>
              <a:rPr lang="en-US" sz="2400" b="1" dirty="0" smtClean="0">
                <a:solidFill>
                  <a:srgbClr val="A6A6A6"/>
                </a:solidFill>
              </a:rPr>
              <a:t>= 6</a:t>
            </a:r>
            <a:endParaRPr lang="en-US" sz="2400" dirty="0">
              <a:solidFill>
                <a:srgbClr val="A6A6A6"/>
              </a:solidFill>
            </a:endParaRPr>
          </a:p>
        </p:txBody>
      </p:sp>
      <p:sp>
        <p:nvSpPr>
          <p:cNvPr id="5" name="Rectangle 4"/>
          <p:cNvSpPr/>
          <p:nvPr/>
        </p:nvSpPr>
        <p:spPr>
          <a:xfrm>
            <a:off x="5359179" y="1395968"/>
            <a:ext cx="2521243" cy="461665"/>
          </a:xfrm>
          <a:prstGeom prst="rect">
            <a:avLst/>
          </a:prstGeom>
        </p:spPr>
        <p:txBody>
          <a:bodyPr wrap="none">
            <a:spAutoFit/>
          </a:bodyPr>
          <a:lstStyle/>
          <a:p>
            <a:r>
              <a:rPr lang="en-US" sz="2400" b="1" dirty="0" smtClean="0">
                <a:solidFill>
                  <a:srgbClr val="A6A6A6"/>
                </a:solidFill>
                <a:sym typeface="Wingdings"/>
              </a:rPr>
              <a:t> min(</a:t>
            </a:r>
            <a:r>
              <a:rPr lang="en-US" sz="2400" b="1" dirty="0" smtClean="0">
                <a:solidFill>
                  <a:srgbClr val="A6A6A6"/>
                </a:solidFill>
              </a:rPr>
              <a:t>i</a:t>
            </a:r>
            <a:r>
              <a:rPr lang="en-US" sz="2400" b="1" baseline="-25000" dirty="0" smtClean="0">
                <a:solidFill>
                  <a:srgbClr val="A6A6A6"/>
                </a:solidFill>
              </a:rPr>
              <a:t>1</a:t>
            </a:r>
            <a:r>
              <a:rPr lang="en-US" sz="2400" b="1" dirty="0" smtClean="0">
                <a:solidFill>
                  <a:srgbClr val="A6A6A6"/>
                </a:solidFill>
              </a:rPr>
              <a:t>=10,</a:t>
            </a:r>
            <a:r>
              <a:rPr lang="en-US" sz="2400" b="1" dirty="0">
                <a:solidFill>
                  <a:srgbClr val="A6A6A6"/>
                </a:solidFill>
              </a:rPr>
              <a:t> </a:t>
            </a:r>
            <a:r>
              <a:rPr lang="en-US" sz="2400" b="1" dirty="0" smtClean="0">
                <a:solidFill>
                  <a:srgbClr val="A6A6A6"/>
                </a:solidFill>
              </a:rPr>
              <a:t>i</a:t>
            </a:r>
            <a:r>
              <a:rPr lang="en-US" sz="2400" b="1" baseline="-25000" dirty="0" smtClean="0">
                <a:solidFill>
                  <a:srgbClr val="A6A6A6"/>
                </a:solidFill>
              </a:rPr>
              <a:t>2</a:t>
            </a:r>
            <a:r>
              <a:rPr lang="en-US" sz="2400" b="1" dirty="0" smtClean="0">
                <a:solidFill>
                  <a:srgbClr val="A6A6A6"/>
                </a:solidFill>
              </a:rPr>
              <a:t>=6</a:t>
            </a:r>
            <a:r>
              <a:rPr lang="en-US" sz="2400" b="1" dirty="0">
                <a:solidFill>
                  <a:srgbClr val="A6A6A6"/>
                </a:solidFill>
              </a:rPr>
              <a:t>)</a:t>
            </a:r>
            <a:endParaRPr lang="en-US" sz="2400" dirty="0">
              <a:solidFill>
                <a:srgbClr val="A6A6A6"/>
              </a:solidFill>
            </a:endParaRPr>
          </a:p>
        </p:txBody>
      </p:sp>
      <p:sp>
        <p:nvSpPr>
          <p:cNvPr id="88" name="TextBox 87"/>
          <p:cNvSpPr txBox="1"/>
          <p:nvPr/>
        </p:nvSpPr>
        <p:spPr>
          <a:xfrm>
            <a:off x="3244461" y="3542459"/>
            <a:ext cx="2737231" cy="1015663"/>
          </a:xfrm>
          <a:prstGeom prst="rect">
            <a:avLst/>
          </a:prstGeom>
          <a:noFill/>
          <a:ln>
            <a:solidFill>
              <a:srgbClr val="000000"/>
            </a:solidFill>
          </a:ln>
        </p:spPr>
        <p:txBody>
          <a:bodyPr wrap="square" rtlCol="0">
            <a:spAutoFit/>
          </a:bodyPr>
          <a:lstStyle/>
          <a:p>
            <a:r>
              <a:rPr lang="en-US" sz="1500" dirty="0" smtClean="0"/>
              <a:t>&gt; 2 inputs: club </a:t>
            </a:r>
            <a:r>
              <a:rPr lang="en-US" sz="1500" dirty="0" err="1" smtClean="0"/>
              <a:t>pos</a:t>
            </a:r>
            <a:r>
              <a:rPr lang="en-US" sz="1500" dirty="0" smtClean="0"/>
              <a:t> &amp; </a:t>
            </a:r>
            <a:r>
              <a:rPr lang="en-US" sz="1500" dirty="0" err="1" smtClean="0"/>
              <a:t>neg</a:t>
            </a:r>
            <a:r>
              <a:rPr lang="en-US" sz="1500" dirty="0" smtClean="0"/>
              <a:t> inputs into 2 “meta” terms, assign importance, distribute proportionally</a:t>
            </a:r>
            <a:endParaRPr lang="en-US" sz="1500" dirty="0"/>
          </a:p>
        </p:txBody>
      </p:sp>
      <p:sp>
        <p:nvSpPr>
          <p:cNvPr id="89" name="TextBox 88"/>
          <p:cNvSpPr txBox="1"/>
          <p:nvPr/>
        </p:nvSpPr>
        <p:spPr>
          <a:xfrm>
            <a:off x="8663642" y="4707236"/>
            <a:ext cx="496650" cy="461665"/>
          </a:xfrm>
          <a:prstGeom prst="rect">
            <a:avLst/>
          </a:prstGeom>
          <a:noFill/>
        </p:spPr>
        <p:txBody>
          <a:bodyPr wrap="none" rtlCol="0">
            <a:spAutoFit/>
          </a:bodyPr>
          <a:lstStyle/>
          <a:p>
            <a:r>
              <a:rPr lang="en-US" sz="2400" b="1" dirty="0" smtClean="0"/>
              <a:t>12</a:t>
            </a:r>
            <a:endParaRPr lang="en-US" sz="2400" b="1" dirty="0"/>
          </a:p>
        </p:txBody>
      </p:sp>
      <p:sp>
        <p:nvSpPr>
          <p:cNvPr id="6" name="Rectangle 5"/>
          <p:cNvSpPr/>
          <p:nvPr/>
        </p:nvSpPr>
        <p:spPr>
          <a:xfrm>
            <a:off x="1409808" y="4406384"/>
            <a:ext cx="301660" cy="369332"/>
          </a:xfrm>
          <a:prstGeom prst="rect">
            <a:avLst/>
          </a:prstGeom>
        </p:spPr>
        <p:txBody>
          <a:bodyPr wrap="none">
            <a:spAutoFit/>
          </a:bodyPr>
          <a:lstStyle/>
          <a:p>
            <a:r>
              <a:rPr lang="en-US" b="1" dirty="0">
                <a:solidFill>
                  <a:srgbClr val="A6A6A6"/>
                </a:solidFill>
              </a:rPr>
              <a:t>4</a:t>
            </a:r>
            <a:endParaRPr lang="en-US" dirty="0">
              <a:solidFill>
                <a:srgbClr val="A6A6A6"/>
              </a:solidFill>
            </a:endParaRPr>
          </a:p>
        </p:txBody>
      </p:sp>
      <p:sp>
        <p:nvSpPr>
          <p:cNvPr id="57" name="Rectangle 56"/>
          <p:cNvSpPr/>
          <p:nvPr/>
        </p:nvSpPr>
        <p:spPr>
          <a:xfrm>
            <a:off x="854919" y="4037568"/>
            <a:ext cx="301660" cy="369332"/>
          </a:xfrm>
          <a:prstGeom prst="rect">
            <a:avLst/>
          </a:prstGeom>
        </p:spPr>
        <p:txBody>
          <a:bodyPr wrap="none">
            <a:spAutoFit/>
          </a:bodyPr>
          <a:lstStyle/>
          <a:p>
            <a:r>
              <a:rPr lang="en-US" b="1" dirty="0">
                <a:solidFill>
                  <a:srgbClr val="A6A6A6"/>
                </a:solidFill>
              </a:rPr>
              <a:t>4</a:t>
            </a:r>
            <a:endParaRPr lang="en-US" dirty="0">
              <a:solidFill>
                <a:srgbClr val="A6A6A6"/>
              </a:solidFill>
            </a:endParaRPr>
          </a:p>
        </p:txBody>
      </p:sp>
      <p:sp>
        <p:nvSpPr>
          <p:cNvPr id="58" name="Rectangle 57"/>
          <p:cNvSpPr/>
          <p:nvPr/>
        </p:nvSpPr>
        <p:spPr>
          <a:xfrm>
            <a:off x="7325930" y="4357023"/>
            <a:ext cx="301660" cy="369332"/>
          </a:xfrm>
          <a:prstGeom prst="rect">
            <a:avLst/>
          </a:prstGeom>
          <a:ln>
            <a:noFill/>
          </a:ln>
        </p:spPr>
        <p:txBody>
          <a:bodyPr wrap="none">
            <a:spAutoFit/>
          </a:bodyPr>
          <a:lstStyle/>
          <a:p>
            <a:r>
              <a:rPr lang="en-US" b="1" dirty="0">
                <a:solidFill>
                  <a:srgbClr val="A6A6A6"/>
                </a:solidFill>
              </a:rPr>
              <a:t>4</a:t>
            </a:r>
            <a:endParaRPr lang="en-US" dirty="0">
              <a:solidFill>
                <a:srgbClr val="A6A6A6"/>
              </a:solidFill>
            </a:endParaRPr>
          </a:p>
        </p:txBody>
      </p:sp>
      <p:sp>
        <p:nvSpPr>
          <p:cNvPr id="59" name="Rectangle 58"/>
          <p:cNvSpPr/>
          <p:nvPr/>
        </p:nvSpPr>
        <p:spPr>
          <a:xfrm>
            <a:off x="6694841" y="3988207"/>
            <a:ext cx="301660" cy="369332"/>
          </a:xfrm>
          <a:prstGeom prst="rect">
            <a:avLst/>
          </a:prstGeom>
          <a:ln>
            <a:noFill/>
          </a:ln>
        </p:spPr>
        <p:txBody>
          <a:bodyPr wrap="none">
            <a:spAutoFit/>
          </a:bodyPr>
          <a:lstStyle/>
          <a:p>
            <a:r>
              <a:rPr lang="en-US" b="1" dirty="0">
                <a:solidFill>
                  <a:srgbClr val="A6A6A6"/>
                </a:solidFill>
              </a:rPr>
              <a:t>4</a:t>
            </a:r>
            <a:endParaRPr lang="en-US" dirty="0">
              <a:solidFill>
                <a:srgbClr val="A6A6A6"/>
              </a:solidFill>
            </a:endParaRPr>
          </a:p>
        </p:txBody>
      </p:sp>
      <p:sp>
        <p:nvSpPr>
          <p:cNvPr id="61" name="Rectangle 60"/>
          <p:cNvSpPr/>
          <p:nvPr/>
        </p:nvSpPr>
        <p:spPr>
          <a:xfrm>
            <a:off x="3180960" y="4549510"/>
            <a:ext cx="2940220" cy="523220"/>
          </a:xfrm>
          <a:prstGeom prst="rect">
            <a:avLst/>
          </a:prstGeom>
        </p:spPr>
        <p:txBody>
          <a:bodyPr wrap="square">
            <a:spAutoFit/>
          </a:bodyPr>
          <a:lstStyle/>
          <a:p>
            <a:r>
              <a:rPr lang="en-US" sz="1400" dirty="0" smtClean="0"/>
              <a:t>“</a:t>
            </a:r>
            <a:r>
              <a:rPr lang="en-US" sz="1400" dirty="0"/>
              <a:t>A unified approach to interpreting model predictions” - Lundberg &amp; Lee</a:t>
            </a:r>
          </a:p>
        </p:txBody>
      </p:sp>
      <p:sp>
        <p:nvSpPr>
          <p:cNvPr id="62" name="TextBox 61"/>
          <p:cNvSpPr txBox="1"/>
          <p:nvPr/>
        </p:nvSpPr>
        <p:spPr>
          <a:xfrm>
            <a:off x="3149600" y="2839820"/>
            <a:ext cx="2895380" cy="646331"/>
          </a:xfrm>
          <a:prstGeom prst="rect">
            <a:avLst/>
          </a:prstGeom>
          <a:noFill/>
          <a:ln w="6350" cmpd="sng">
            <a:solidFill>
              <a:srgbClr val="A6A6A6"/>
            </a:solidFill>
          </a:ln>
        </p:spPr>
        <p:txBody>
          <a:bodyPr wrap="square" rtlCol="0">
            <a:spAutoFit/>
          </a:bodyPr>
          <a:lstStyle/>
          <a:p>
            <a:r>
              <a:rPr lang="en-US" dirty="0" smtClean="0">
                <a:solidFill>
                  <a:srgbClr val="A6A6A6"/>
                </a:solidFill>
              </a:rPr>
              <a:t>Average i</a:t>
            </a:r>
            <a:r>
              <a:rPr lang="en-US" baseline="-25000" dirty="0" smtClean="0">
                <a:solidFill>
                  <a:srgbClr val="A6A6A6"/>
                </a:solidFill>
              </a:rPr>
              <a:t>1</a:t>
            </a:r>
            <a:r>
              <a:rPr lang="en-US" dirty="0" smtClean="0">
                <a:solidFill>
                  <a:srgbClr val="A6A6A6"/>
                </a:solidFill>
              </a:rPr>
              <a:t> &amp; i</a:t>
            </a:r>
            <a:r>
              <a:rPr lang="en-US" baseline="-25000" dirty="0" smtClean="0">
                <a:solidFill>
                  <a:srgbClr val="A6A6A6"/>
                </a:solidFill>
              </a:rPr>
              <a:t>2</a:t>
            </a:r>
            <a:r>
              <a:rPr lang="en-US" dirty="0" smtClean="0">
                <a:solidFill>
                  <a:srgbClr val="A6A6A6"/>
                </a:solidFill>
              </a:rPr>
              <a:t> contributions:</a:t>
            </a:r>
          </a:p>
          <a:p>
            <a:r>
              <a:rPr lang="en-US" b="1" dirty="0">
                <a:solidFill>
                  <a:srgbClr val="A6A6A6"/>
                </a:solidFill>
              </a:rPr>
              <a:t>4</a:t>
            </a:r>
            <a:r>
              <a:rPr lang="en-US" b="1" dirty="0" smtClean="0">
                <a:solidFill>
                  <a:srgbClr val="A6A6A6"/>
                </a:solidFill>
              </a:rPr>
              <a:t> = (7 from i</a:t>
            </a:r>
            <a:r>
              <a:rPr lang="en-US" b="1" baseline="-25000" dirty="0" smtClean="0">
                <a:solidFill>
                  <a:srgbClr val="A6A6A6"/>
                </a:solidFill>
              </a:rPr>
              <a:t>1</a:t>
            </a:r>
            <a:r>
              <a:rPr lang="en-US" b="1" dirty="0" smtClean="0">
                <a:solidFill>
                  <a:srgbClr val="A6A6A6"/>
                </a:solidFill>
              </a:rPr>
              <a:t>)</a:t>
            </a:r>
            <a:r>
              <a:rPr lang="en-US" b="1" baseline="-25000" dirty="0">
                <a:solidFill>
                  <a:srgbClr val="A6A6A6"/>
                </a:solidFill>
              </a:rPr>
              <a:t> </a:t>
            </a:r>
            <a:r>
              <a:rPr lang="en-US" b="1" dirty="0" smtClean="0">
                <a:solidFill>
                  <a:srgbClr val="A6A6A6"/>
                </a:solidFill>
              </a:rPr>
              <a:t>+ (-</a:t>
            </a:r>
            <a:r>
              <a:rPr lang="en-US" b="1" dirty="0">
                <a:solidFill>
                  <a:srgbClr val="A6A6A6"/>
                </a:solidFill>
              </a:rPr>
              <a:t>3</a:t>
            </a:r>
            <a:r>
              <a:rPr lang="en-US" b="1" dirty="0" smtClean="0">
                <a:solidFill>
                  <a:srgbClr val="A6A6A6"/>
                </a:solidFill>
              </a:rPr>
              <a:t> from i</a:t>
            </a:r>
            <a:r>
              <a:rPr lang="en-US" b="1" baseline="-25000" dirty="0" smtClean="0">
                <a:solidFill>
                  <a:srgbClr val="A6A6A6"/>
                </a:solidFill>
              </a:rPr>
              <a:t>2</a:t>
            </a:r>
            <a:r>
              <a:rPr lang="en-US" b="1" dirty="0" smtClean="0">
                <a:solidFill>
                  <a:srgbClr val="A6A6A6"/>
                </a:solidFill>
              </a:rPr>
              <a:t>)</a:t>
            </a:r>
            <a:endParaRPr lang="en-US" b="1" dirty="0">
              <a:solidFill>
                <a:srgbClr val="A6A6A6"/>
              </a:solidFill>
            </a:endParaRPr>
          </a:p>
        </p:txBody>
      </p:sp>
    </p:spTree>
    <p:extLst>
      <p:ext uri="{BB962C8B-B14F-4D97-AF65-F5344CB8AC3E}">
        <p14:creationId xmlns:p14="http://schemas.microsoft.com/office/powerpoint/2010/main" val="21797299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71"/>
            <a:ext cx="8229600" cy="857250"/>
          </a:xfrm>
        </p:spPr>
        <p:txBody>
          <a:bodyPr/>
          <a:lstStyle/>
          <a:p>
            <a:r>
              <a:rPr lang="en-US" dirty="0" err="1" smtClean="0"/>
              <a:t>Eg</a:t>
            </a:r>
            <a:r>
              <a:rPr lang="en-US" dirty="0" smtClean="0"/>
              <a:t>: morphing 8 to a 3 or a 6 </a:t>
            </a:r>
            <a:endParaRPr lang="en-US" dirty="0"/>
          </a:p>
        </p:txBody>
      </p:sp>
      <p:grpSp>
        <p:nvGrpSpPr>
          <p:cNvPr id="25" name="Group 24"/>
          <p:cNvGrpSpPr/>
          <p:nvPr/>
        </p:nvGrpSpPr>
        <p:grpSpPr>
          <a:xfrm>
            <a:off x="2192212" y="873173"/>
            <a:ext cx="4551493" cy="4143335"/>
            <a:chOff x="514745" y="3678500"/>
            <a:chExt cx="3291977" cy="3213258"/>
          </a:xfrm>
        </p:grpSpPr>
        <p:grpSp>
          <p:nvGrpSpPr>
            <p:cNvPr id="31" name="Group 30"/>
            <p:cNvGrpSpPr/>
            <p:nvPr/>
          </p:nvGrpSpPr>
          <p:grpSpPr>
            <a:xfrm>
              <a:off x="544182" y="3678500"/>
              <a:ext cx="3262540" cy="3213258"/>
              <a:chOff x="1021869" y="3199827"/>
              <a:chExt cx="3571807" cy="3272480"/>
            </a:xfrm>
          </p:grpSpPr>
          <p:sp>
            <p:nvSpPr>
              <p:cNvPr id="33" name="TextBox 32"/>
              <p:cNvSpPr txBox="1"/>
              <p:nvPr/>
            </p:nvSpPr>
            <p:spPr>
              <a:xfrm>
                <a:off x="1425991" y="3200515"/>
                <a:ext cx="1062728" cy="267396"/>
              </a:xfrm>
              <a:prstGeom prst="rect">
                <a:avLst/>
              </a:prstGeom>
              <a:noFill/>
            </p:spPr>
            <p:txBody>
              <a:bodyPr wrap="square" rtlCol="0">
                <a:spAutoFit/>
              </a:bodyPr>
              <a:lstStyle/>
              <a:p>
                <a:pPr algn="ctr"/>
                <a:r>
                  <a:rPr lang="en-US" sz="1600" b="1" dirty="0" smtClean="0"/>
                  <a:t>original</a:t>
                </a:r>
                <a:endParaRPr lang="en-US" sz="1600" b="1" dirty="0"/>
              </a:p>
            </p:txBody>
          </p:sp>
          <p:sp>
            <p:nvSpPr>
              <p:cNvPr id="34" name="TextBox 33"/>
              <p:cNvSpPr txBox="1"/>
              <p:nvPr/>
            </p:nvSpPr>
            <p:spPr>
              <a:xfrm>
                <a:off x="2457663" y="3199827"/>
                <a:ext cx="1094284" cy="267396"/>
              </a:xfrm>
              <a:prstGeom prst="rect">
                <a:avLst/>
              </a:prstGeom>
              <a:noFill/>
            </p:spPr>
            <p:txBody>
              <a:bodyPr wrap="square" rtlCol="0">
                <a:spAutoFit/>
              </a:bodyPr>
              <a:lstStyle/>
              <a:p>
                <a:pPr algn="ctr"/>
                <a:r>
                  <a:rPr lang="en-US" sz="1600" b="1" dirty="0" smtClean="0"/>
                  <a:t>8-&gt;3</a:t>
                </a:r>
                <a:endParaRPr lang="en-US" sz="1600" b="1" dirty="0"/>
              </a:p>
            </p:txBody>
          </p:sp>
          <p:sp>
            <p:nvSpPr>
              <p:cNvPr id="35" name="TextBox 34"/>
              <p:cNvSpPr txBox="1"/>
              <p:nvPr/>
            </p:nvSpPr>
            <p:spPr>
              <a:xfrm>
                <a:off x="3456342" y="3203867"/>
                <a:ext cx="1137334" cy="267396"/>
              </a:xfrm>
              <a:prstGeom prst="rect">
                <a:avLst/>
              </a:prstGeom>
              <a:noFill/>
            </p:spPr>
            <p:txBody>
              <a:bodyPr wrap="square" rtlCol="0">
                <a:spAutoFit/>
              </a:bodyPr>
              <a:lstStyle/>
              <a:p>
                <a:pPr algn="ctr"/>
                <a:r>
                  <a:rPr lang="en-US" sz="1600" b="1" dirty="0" smtClean="0"/>
                  <a:t>8-&gt;6</a:t>
                </a:r>
                <a:endParaRPr lang="en-US" sz="1600" b="1" dirty="0"/>
              </a:p>
            </p:txBody>
          </p:sp>
          <p:pic>
            <p:nvPicPr>
              <p:cNvPr id="36" name="Picture 35"/>
              <p:cNvPicPr>
                <a:picLocks noChangeAspect="1"/>
              </p:cNvPicPr>
              <p:nvPr/>
            </p:nvPicPr>
            <p:blipFill rotWithShape="1">
              <a:blip r:embed="rId4"/>
              <a:srcRect r="82651"/>
              <a:stretch/>
            </p:blipFill>
            <p:spPr>
              <a:xfrm>
                <a:off x="1436344" y="3426537"/>
                <a:ext cx="1119384" cy="990387"/>
              </a:xfrm>
              <a:prstGeom prst="rect">
                <a:avLst/>
              </a:prstGeom>
            </p:spPr>
          </p:pic>
          <p:sp>
            <p:nvSpPr>
              <p:cNvPr id="37" name="TextBox 36"/>
              <p:cNvSpPr txBox="1"/>
              <p:nvPr/>
            </p:nvSpPr>
            <p:spPr>
              <a:xfrm rot="16200000">
                <a:off x="802012" y="3703019"/>
                <a:ext cx="902762" cy="463047"/>
              </a:xfrm>
              <a:prstGeom prst="rect">
                <a:avLst/>
              </a:prstGeom>
              <a:noFill/>
            </p:spPr>
            <p:txBody>
              <a:bodyPr wrap="square" rtlCol="0">
                <a:spAutoFit/>
              </a:bodyPr>
              <a:lstStyle/>
              <a:p>
                <a:pPr algn="ctr"/>
                <a:r>
                  <a:rPr lang="en-US" sz="1600" b="1" dirty="0" smtClean="0"/>
                  <a:t>Guided Backprop</a:t>
                </a:r>
                <a:endParaRPr lang="en-US" sz="1600" b="1" dirty="0"/>
              </a:p>
            </p:txBody>
          </p:sp>
          <p:pic>
            <p:nvPicPr>
              <p:cNvPr id="38" name="Picture 37"/>
              <p:cNvPicPr>
                <a:picLocks noChangeAspect="1"/>
              </p:cNvPicPr>
              <p:nvPr/>
            </p:nvPicPr>
            <p:blipFill rotWithShape="1">
              <a:blip r:embed="rId5"/>
              <a:srcRect r="82651"/>
              <a:stretch/>
            </p:blipFill>
            <p:spPr>
              <a:xfrm>
                <a:off x="1436344" y="4415548"/>
                <a:ext cx="1119384" cy="984628"/>
              </a:xfrm>
              <a:prstGeom prst="rect">
                <a:avLst/>
              </a:prstGeom>
            </p:spPr>
          </p:pic>
          <p:sp>
            <p:nvSpPr>
              <p:cNvPr id="39" name="TextBox 38"/>
              <p:cNvSpPr txBox="1"/>
              <p:nvPr/>
            </p:nvSpPr>
            <p:spPr>
              <a:xfrm rot="16200000">
                <a:off x="836678" y="4715446"/>
                <a:ext cx="881357" cy="463047"/>
              </a:xfrm>
              <a:prstGeom prst="rect">
                <a:avLst/>
              </a:prstGeom>
              <a:noFill/>
            </p:spPr>
            <p:txBody>
              <a:bodyPr wrap="square" rtlCol="0">
                <a:spAutoFit/>
              </a:bodyPr>
              <a:lstStyle/>
              <a:p>
                <a:pPr algn="ctr"/>
                <a:r>
                  <a:rPr lang="en-US" sz="1600" b="1" dirty="0" smtClean="0"/>
                  <a:t>Integrated gradients</a:t>
                </a:r>
                <a:endParaRPr lang="en-US" sz="1600" b="1" dirty="0"/>
              </a:p>
            </p:txBody>
          </p:sp>
          <p:pic>
            <p:nvPicPr>
              <p:cNvPr id="40" name="Picture 39"/>
              <p:cNvPicPr>
                <a:picLocks noChangeAspect="1"/>
              </p:cNvPicPr>
              <p:nvPr/>
            </p:nvPicPr>
            <p:blipFill rotWithShape="1">
              <a:blip r:embed="rId6"/>
              <a:srcRect r="82651"/>
              <a:stretch/>
            </p:blipFill>
            <p:spPr>
              <a:xfrm>
                <a:off x="1436344" y="5400175"/>
                <a:ext cx="1119384" cy="984628"/>
              </a:xfrm>
              <a:prstGeom prst="rect">
                <a:avLst/>
              </a:prstGeom>
            </p:spPr>
          </p:pic>
          <p:sp>
            <p:nvSpPr>
              <p:cNvPr id="41" name="TextBox 40"/>
              <p:cNvSpPr txBox="1"/>
              <p:nvPr/>
            </p:nvSpPr>
            <p:spPr>
              <a:xfrm rot="16200000">
                <a:off x="766206" y="5752006"/>
                <a:ext cx="1172522" cy="268079"/>
              </a:xfrm>
              <a:prstGeom prst="rect">
                <a:avLst/>
              </a:prstGeom>
              <a:noFill/>
            </p:spPr>
            <p:txBody>
              <a:bodyPr wrap="square" rtlCol="0">
                <a:spAutoFit/>
              </a:bodyPr>
              <a:lstStyle/>
              <a:p>
                <a:pPr algn="ctr"/>
                <a:r>
                  <a:rPr lang="en-US" sz="1600" b="1" dirty="0" smtClean="0"/>
                  <a:t>DeepLIFT</a:t>
                </a:r>
                <a:endParaRPr lang="en-US" sz="1600" b="1" dirty="0"/>
              </a:p>
            </p:txBody>
          </p:sp>
          <p:pic>
            <p:nvPicPr>
              <p:cNvPr id="42" name="Picture 41"/>
              <p:cNvPicPr>
                <a:picLocks noChangeAspect="1"/>
              </p:cNvPicPr>
              <p:nvPr/>
            </p:nvPicPr>
            <p:blipFill rotWithShape="1">
              <a:blip r:embed="rId4"/>
              <a:srcRect l="50099" r="33139"/>
              <a:stretch/>
            </p:blipFill>
            <p:spPr>
              <a:xfrm>
                <a:off x="2451300" y="3425161"/>
                <a:ext cx="1081538" cy="990386"/>
              </a:xfrm>
              <a:prstGeom prst="rect">
                <a:avLst/>
              </a:prstGeom>
            </p:spPr>
          </p:pic>
          <p:pic>
            <p:nvPicPr>
              <p:cNvPr id="43" name="Picture 42"/>
              <p:cNvPicPr>
                <a:picLocks noChangeAspect="1"/>
              </p:cNvPicPr>
              <p:nvPr/>
            </p:nvPicPr>
            <p:blipFill rotWithShape="1">
              <a:blip r:embed="rId5"/>
              <a:srcRect l="50099" r="33805"/>
              <a:stretch/>
            </p:blipFill>
            <p:spPr>
              <a:xfrm>
                <a:off x="2451300" y="4414172"/>
                <a:ext cx="1038547" cy="984628"/>
              </a:xfrm>
              <a:prstGeom prst="rect">
                <a:avLst/>
              </a:prstGeom>
            </p:spPr>
          </p:pic>
          <p:pic>
            <p:nvPicPr>
              <p:cNvPr id="44" name="Picture 43"/>
              <p:cNvPicPr>
                <a:picLocks noChangeAspect="1"/>
              </p:cNvPicPr>
              <p:nvPr/>
            </p:nvPicPr>
            <p:blipFill rotWithShape="1">
              <a:blip r:embed="rId6"/>
              <a:srcRect l="50099" r="33139"/>
              <a:stretch/>
            </p:blipFill>
            <p:spPr>
              <a:xfrm>
                <a:off x="2451300" y="5398799"/>
                <a:ext cx="1081538" cy="984628"/>
              </a:xfrm>
              <a:prstGeom prst="rect">
                <a:avLst/>
              </a:prstGeom>
            </p:spPr>
          </p:pic>
          <p:pic>
            <p:nvPicPr>
              <p:cNvPr id="45" name="Picture 44"/>
              <p:cNvPicPr>
                <a:picLocks noChangeAspect="1"/>
              </p:cNvPicPr>
              <p:nvPr/>
            </p:nvPicPr>
            <p:blipFill rotWithShape="1">
              <a:blip r:embed="rId4"/>
              <a:srcRect l="83824" r="303"/>
              <a:stretch/>
            </p:blipFill>
            <p:spPr>
              <a:xfrm>
                <a:off x="3493031" y="3423785"/>
                <a:ext cx="1024236" cy="990387"/>
              </a:xfrm>
              <a:prstGeom prst="rect">
                <a:avLst/>
              </a:prstGeom>
            </p:spPr>
          </p:pic>
          <p:pic>
            <p:nvPicPr>
              <p:cNvPr id="46" name="Picture 45"/>
              <p:cNvPicPr>
                <a:picLocks noChangeAspect="1"/>
              </p:cNvPicPr>
              <p:nvPr/>
            </p:nvPicPr>
            <p:blipFill rotWithShape="1">
              <a:blip r:embed="rId5"/>
              <a:srcRect l="83501" r="304"/>
              <a:stretch/>
            </p:blipFill>
            <p:spPr>
              <a:xfrm>
                <a:off x="3472329" y="4412796"/>
                <a:ext cx="1044938" cy="984628"/>
              </a:xfrm>
              <a:prstGeom prst="rect">
                <a:avLst/>
              </a:prstGeom>
            </p:spPr>
          </p:pic>
          <p:pic>
            <p:nvPicPr>
              <p:cNvPr id="47" name="Picture 46"/>
              <p:cNvPicPr>
                <a:picLocks noChangeAspect="1"/>
              </p:cNvPicPr>
              <p:nvPr/>
            </p:nvPicPr>
            <p:blipFill rotWithShape="1">
              <a:blip r:embed="rId6"/>
              <a:srcRect l="84233" r="303"/>
              <a:stretch/>
            </p:blipFill>
            <p:spPr>
              <a:xfrm>
                <a:off x="3519437" y="5397423"/>
                <a:ext cx="997830" cy="984628"/>
              </a:xfrm>
              <a:prstGeom prst="rect">
                <a:avLst/>
              </a:prstGeom>
            </p:spPr>
          </p:pic>
        </p:grpSp>
        <p:sp>
          <p:nvSpPr>
            <p:cNvPr id="32" name="Rectangle 31"/>
            <p:cNvSpPr/>
            <p:nvPr/>
          </p:nvSpPr>
          <p:spPr>
            <a:xfrm>
              <a:off x="514745" y="5844095"/>
              <a:ext cx="3255691" cy="959035"/>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TextBox 20"/>
          <p:cNvSpPr txBox="1"/>
          <p:nvPr/>
        </p:nvSpPr>
        <p:spPr>
          <a:xfrm>
            <a:off x="8663642" y="4681836"/>
            <a:ext cx="496650" cy="461665"/>
          </a:xfrm>
          <a:prstGeom prst="rect">
            <a:avLst/>
          </a:prstGeom>
          <a:noFill/>
        </p:spPr>
        <p:txBody>
          <a:bodyPr wrap="none" rtlCol="0">
            <a:spAutoFit/>
          </a:bodyPr>
          <a:lstStyle/>
          <a:p>
            <a:r>
              <a:rPr lang="en-US" sz="2400" b="1" dirty="0" smtClean="0"/>
              <a:t>13</a:t>
            </a:r>
            <a:endParaRPr lang="en-US" sz="2400" b="1" dirty="0"/>
          </a:p>
        </p:txBody>
      </p:sp>
    </p:spTree>
    <p:custDataLst>
      <p:tags r:id="rId1"/>
    </p:custDataLst>
    <p:extLst>
      <p:ext uri="{BB962C8B-B14F-4D97-AF65-F5344CB8AC3E}">
        <p14:creationId xmlns:p14="http://schemas.microsoft.com/office/powerpoint/2010/main" val="293907817"/>
      </p:ext>
    </p:extLst>
  </p:cSld>
  <p:clrMapOvr>
    <a:masterClrMapping/>
  </p:clrMapOvr>
  <mc:AlternateContent xmlns:mc="http://schemas.openxmlformats.org/markup-compatibility/2006" xmlns:p14="http://schemas.microsoft.com/office/powerpoint/2010/main">
    <mc:Choice Requires="p14">
      <p:transition spd="slow" p14:dur="2000" advTm="116375"/>
    </mc:Choice>
    <mc:Fallback xmlns="">
      <p:transition xmlns:p14="http://schemas.microsoft.com/office/powerpoint/2010/main" spd="slow" advTm="116375"/>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490"/>
          <a:stretch/>
        </p:blipFill>
        <p:spPr>
          <a:xfrm>
            <a:off x="593604" y="920441"/>
            <a:ext cx="7658781" cy="4032559"/>
          </a:xfrm>
          <a:prstGeom prst="rect">
            <a:avLst/>
          </a:prstGeom>
        </p:spPr>
      </p:pic>
      <p:sp>
        <p:nvSpPr>
          <p:cNvPr id="6" name="Title 1"/>
          <p:cNvSpPr>
            <a:spLocks noGrp="1"/>
          </p:cNvSpPr>
          <p:nvPr>
            <p:ph type="title"/>
          </p:nvPr>
        </p:nvSpPr>
        <p:spPr>
          <a:xfrm>
            <a:off x="457200" y="-3571"/>
            <a:ext cx="8229600" cy="857250"/>
          </a:xfrm>
        </p:spPr>
        <p:txBody>
          <a:bodyPr/>
          <a:lstStyle/>
          <a:p>
            <a:r>
              <a:rPr lang="en-US" dirty="0" smtClean="0"/>
              <a:t>Change in log-odds after morphing</a:t>
            </a:r>
            <a:endParaRPr lang="en-US" dirty="0"/>
          </a:p>
        </p:txBody>
      </p:sp>
      <p:sp>
        <p:nvSpPr>
          <p:cNvPr id="7" name="TextBox 6"/>
          <p:cNvSpPr txBox="1"/>
          <p:nvPr/>
        </p:nvSpPr>
        <p:spPr>
          <a:xfrm>
            <a:off x="8663642" y="4707236"/>
            <a:ext cx="496650" cy="461665"/>
          </a:xfrm>
          <a:prstGeom prst="rect">
            <a:avLst/>
          </a:prstGeom>
          <a:noFill/>
        </p:spPr>
        <p:txBody>
          <a:bodyPr wrap="none" rtlCol="0">
            <a:spAutoFit/>
          </a:bodyPr>
          <a:lstStyle/>
          <a:p>
            <a:r>
              <a:rPr lang="en-US" sz="2400" b="1" dirty="0" smtClean="0"/>
              <a:t>14</a:t>
            </a:r>
            <a:endParaRPr lang="en-US" sz="2400" b="1" dirty="0"/>
          </a:p>
        </p:txBody>
      </p:sp>
    </p:spTree>
    <p:extLst>
      <p:ext uri="{BB962C8B-B14F-4D97-AF65-F5344CB8AC3E}">
        <p14:creationId xmlns:p14="http://schemas.microsoft.com/office/powerpoint/2010/main" val="134200621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2779"/>
            <a:ext cx="8229600" cy="857250"/>
          </a:xfrm>
        </p:spPr>
        <p:txBody>
          <a:bodyPr/>
          <a:lstStyle/>
          <a:p>
            <a:r>
              <a:rPr lang="en-US" dirty="0" smtClean="0"/>
              <a:t>Choice of reference matters!</a:t>
            </a:r>
            <a:endParaRPr lang="en-US" dirty="0"/>
          </a:p>
        </p:txBody>
      </p:sp>
      <p:pic>
        <p:nvPicPr>
          <p:cNvPr id="5" name="Picture 4" descr="Screen Shot 2017-04-19 at 10.35.15 AM.png"/>
          <p:cNvPicPr>
            <a:picLocks noChangeAspect="1"/>
          </p:cNvPicPr>
          <p:nvPr/>
        </p:nvPicPr>
        <p:blipFill rotWithShape="1">
          <a:blip r:embed="rId3">
            <a:extLst>
              <a:ext uri="{28A0092B-C50C-407E-A947-70E740481C1C}">
                <a14:useLocalDpi xmlns:a14="http://schemas.microsoft.com/office/drawing/2010/main" val="0"/>
              </a:ext>
            </a:extLst>
          </a:blip>
          <a:srcRect t="4444" r="75714" b="75555"/>
          <a:stretch/>
        </p:blipFill>
        <p:spPr>
          <a:xfrm>
            <a:off x="266700" y="1816102"/>
            <a:ext cx="1549400" cy="1415405"/>
          </a:xfrm>
          <a:prstGeom prst="rect">
            <a:avLst/>
          </a:prstGeom>
        </p:spPr>
      </p:pic>
      <p:pic>
        <p:nvPicPr>
          <p:cNvPr id="6" name="Picture 5" descr="Screen Shot 2017-04-19 at 10.35.15 AM.png"/>
          <p:cNvPicPr>
            <a:picLocks noChangeAspect="1"/>
          </p:cNvPicPr>
          <p:nvPr/>
        </p:nvPicPr>
        <p:blipFill rotWithShape="1">
          <a:blip r:embed="rId4">
            <a:extLst>
              <a:ext uri="{28A0092B-C50C-407E-A947-70E740481C1C}">
                <a14:useLocalDpi xmlns:a14="http://schemas.microsoft.com/office/drawing/2010/main" val="0"/>
              </a:ext>
            </a:extLst>
          </a:blip>
          <a:srcRect t="54694" r="75714" b="25386"/>
          <a:stretch/>
        </p:blipFill>
        <p:spPr>
          <a:xfrm>
            <a:off x="266700" y="3390900"/>
            <a:ext cx="1549400" cy="1409700"/>
          </a:xfrm>
          <a:prstGeom prst="rect">
            <a:avLst/>
          </a:prstGeom>
        </p:spPr>
      </p:pic>
      <p:sp>
        <p:nvSpPr>
          <p:cNvPr id="7" name="TextBox 6"/>
          <p:cNvSpPr txBox="1"/>
          <p:nvPr/>
        </p:nvSpPr>
        <p:spPr>
          <a:xfrm>
            <a:off x="508006" y="1447800"/>
            <a:ext cx="917401" cy="369332"/>
          </a:xfrm>
          <a:prstGeom prst="rect">
            <a:avLst/>
          </a:prstGeom>
          <a:noFill/>
        </p:spPr>
        <p:txBody>
          <a:bodyPr wrap="none" rtlCol="0">
            <a:spAutoFit/>
          </a:bodyPr>
          <a:lstStyle/>
          <a:p>
            <a:r>
              <a:rPr lang="en-US" dirty="0" smtClean="0"/>
              <a:t>Original</a:t>
            </a:r>
            <a:endParaRPr lang="en-US" dirty="0"/>
          </a:p>
        </p:txBody>
      </p:sp>
      <p:sp>
        <p:nvSpPr>
          <p:cNvPr id="8" name="TextBox 7"/>
          <p:cNvSpPr txBox="1"/>
          <p:nvPr/>
        </p:nvSpPr>
        <p:spPr>
          <a:xfrm>
            <a:off x="2108206" y="1422400"/>
            <a:ext cx="1139217" cy="369332"/>
          </a:xfrm>
          <a:prstGeom prst="rect">
            <a:avLst/>
          </a:prstGeom>
          <a:noFill/>
        </p:spPr>
        <p:txBody>
          <a:bodyPr wrap="none" rtlCol="0">
            <a:spAutoFit/>
          </a:bodyPr>
          <a:lstStyle/>
          <a:p>
            <a:r>
              <a:rPr lang="en-US" dirty="0" smtClean="0"/>
              <a:t>Reference</a:t>
            </a:r>
            <a:endParaRPr lang="en-US" dirty="0"/>
          </a:p>
        </p:txBody>
      </p:sp>
      <p:sp>
        <p:nvSpPr>
          <p:cNvPr id="9" name="TextBox 8"/>
          <p:cNvSpPr txBox="1"/>
          <p:nvPr/>
        </p:nvSpPr>
        <p:spPr>
          <a:xfrm>
            <a:off x="3670303" y="1219202"/>
            <a:ext cx="1282698" cy="646331"/>
          </a:xfrm>
          <a:prstGeom prst="rect">
            <a:avLst/>
          </a:prstGeom>
          <a:noFill/>
        </p:spPr>
        <p:txBody>
          <a:bodyPr wrap="square" rtlCol="0">
            <a:spAutoFit/>
          </a:bodyPr>
          <a:lstStyle/>
          <a:p>
            <a:pPr algn="ctr"/>
            <a:r>
              <a:rPr lang="en-US" dirty="0" smtClean="0"/>
              <a:t>DeepLIFT scores</a:t>
            </a:r>
            <a:endParaRPr lang="en-US" dirty="0"/>
          </a:p>
        </p:txBody>
      </p:sp>
      <p:sp>
        <p:nvSpPr>
          <p:cNvPr id="10" name="TextBox 9"/>
          <p:cNvSpPr txBox="1"/>
          <p:nvPr/>
        </p:nvSpPr>
        <p:spPr>
          <a:xfrm>
            <a:off x="215900" y="1003300"/>
            <a:ext cx="3333690" cy="400110"/>
          </a:xfrm>
          <a:prstGeom prst="rect">
            <a:avLst/>
          </a:prstGeom>
          <a:noFill/>
        </p:spPr>
        <p:txBody>
          <a:bodyPr wrap="none" rtlCol="0">
            <a:spAutoFit/>
          </a:bodyPr>
          <a:lstStyle/>
          <a:p>
            <a:r>
              <a:rPr lang="en-US" sz="2000" b="1" dirty="0" smtClean="0"/>
              <a:t>CIFAR10 model, class = “ship”</a:t>
            </a:r>
            <a:endParaRPr lang="en-US" sz="2000" b="1" dirty="0"/>
          </a:p>
        </p:txBody>
      </p:sp>
      <p:sp>
        <p:nvSpPr>
          <p:cNvPr id="19" name="TextBox 18"/>
          <p:cNvSpPr txBox="1"/>
          <p:nvPr/>
        </p:nvSpPr>
        <p:spPr>
          <a:xfrm>
            <a:off x="5080000" y="1168401"/>
            <a:ext cx="4064000" cy="2954655"/>
          </a:xfrm>
          <a:prstGeom prst="rect">
            <a:avLst/>
          </a:prstGeom>
          <a:noFill/>
        </p:spPr>
        <p:txBody>
          <a:bodyPr wrap="square" rtlCol="0">
            <a:spAutoFit/>
          </a:bodyPr>
          <a:lstStyle/>
          <a:p>
            <a:r>
              <a:rPr lang="en-US" sz="2400" b="1" dirty="0" smtClean="0"/>
              <a:t>Suggestions on how to pick a reference</a:t>
            </a:r>
            <a:r>
              <a:rPr lang="en-US" sz="2400" dirty="0" smtClean="0"/>
              <a:t>:</a:t>
            </a:r>
          </a:p>
          <a:p>
            <a:pPr marL="285750" indent="-285750">
              <a:buFontTx/>
              <a:buChar char="-"/>
            </a:pPr>
            <a:r>
              <a:rPr lang="en-US" sz="2300" dirty="0" smtClean="0"/>
              <a:t>MNIST: all zeros (background)</a:t>
            </a:r>
          </a:p>
          <a:p>
            <a:pPr marL="285750" indent="-285750">
              <a:buFontTx/>
              <a:buChar char="-"/>
            </a:pPr>
            <a:r>
              <a:rPr lang="en-US" sz="2300" b="1" dirty="0" smtClean="0"/>
              <a:t>Consider using a distribution of references</a:t>
            </a:r>
          </a:p>
          <a:p>
            <a:pPr marL="742950" lvl="1" indent="-285750">
              <a:buFontTx/>
              <a:buChar char="-"/>
            </a:pPr>
            <a:r>
              <a:rPr lang="en-US" sz="2300" dirty="0" smtClean="0"/>
              <a:t>E.g. multiple references generated by shuffling a genomic sequence</a:t>
            </a:r>
            <a:endParaRPr lang="en-US" sz="2300" dirty="0"/>
          </a:p>
        </p:txBody>
      </p:sp>
      <p:pic>
        <p:nvPicPr>
          <p:cNvPr id="20" name="Picture 19" descr="Screen Shot 2017-04-19 at 10.35.15 AM.png"/>
          <p:cNvPicPr>
            <a:picLocks noChangeAspect="1"/>
          </p:cNvPicPr>
          <p:nvPr/>
        </p:nvPicPr>
        <p:blipFill rotWithShape="1">
          <a:blip r:embed="rId3">
            <a:extLst>
              <a:ext uri="{28A0092B-C50C-407E-A947-70E740481C1C}">
                <a14:useLocalDpi xmlns:a14="http://schemas.microsoft.com/office/drawing/2010/main" val="0"/>
              </a:ext>
            </a:extLst>
          </a:blip>
          <a:srcRect l="24088" t="4444" r="50431" b="75555"/>
          <a:stretch/>
        </p:blipFill>
        <p:spPr>
          <a:xfrm>
            <a:off x="1803400" y="1841502"/>
            <a:ext cx="1625600" cy="1415405"/>
          </a:xfrm>
          <a:prstGeom prst="rect">
            <a:avLst/>
          </a:prstGeom>
        </p:spPr>
      </p:pic>
      <p:pic>
        <p:nvPicPr>
          <p:cNvPr id="21" name="Picture 20" descr="Screen Shot 2017-04-19 at 10.35.15 AM.png"/>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52157" t="4444" r="26343" b="76174"/>
          <a:stretch/>
        </p:blipFill>
        <p:spPr>
          <a:xfrm>
            <a:off x="3594100" y="1841501"/>
            <a:ext cx="1371600" cy="1371600"/>
          </a:xfrm>
          <a:prstGeom prst="rect">
            <a:avLst/>
          </a:prstGeom>
        </p:spPr>
      </p:pic>
      <p:pic>
        <p:nvPicPr>
          <p:cNvPr id="22" name="Picture 21" descr="Screen Shot 2017-04-19 at 10.35.15 AM.png"/>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rcRect l="52156" t="54694" r="26145" b="25925"/>
          <a:stretch/>
        </p:blipFill>
        <p:spPr>
          <a:xfrm>
            <a:off x="3594100" y="3390900"/>
            <a:ext cx="1384300" cy="1371600"/>
          </a:xfrm>
          <a:prstGeom prst="rect">
            <a:avLst/>
          </a:prstGeom>
        </p:spPr>
      </p:pic>
      <p:pic>
        <p:nvPicPr>
          <p:cNvPr id="23" name="Picture 22" descr="Screen Shot 2017-04-19 at 10.35.15 AM.png"/>
          <p:cNvPicPr>
            <a:picLocks noChangeAspect="1"/>
          </p:cNvPicPr>
          <p:nvPr/>
        </p:nvPicPr>
        <p:blipFill rotWithShape="1">
          <a:blip r:embed="rId4">
            <a:extLst>
              <a:ext uri="{28A0092B-C50C-407E-A947-70E740481C1C}">
                <a14:useLocalDpi xmlns:a14="http://schemas.microsoft.com/office/drawing/2010/main" val="0"/>
              </a:ext>
            </a:extLst>
          </a:blip>
          <a:srcRect l="26078" t="54694" r="51627" b="25386"/>
          <a:stretch/>
        </p:blipFill>
        <p:spPr>
          <a:xfrm>
            <a:off x="1930400" y="3403600"/>
            <a:ext cx="1422400" cy="1409700"/>
          </a:xfrm>
          <a:prstGeom prst="rect">
            <a:avLst/>
          </a:prstGeom>
        </p:spPr>
      </p:pic>
      <p:sp>
        <p:nvSpPr>
          <p:cNvPr id="14" name="TextBox 13"/>
          <p:cNvSpPr txBox="1"/>
          <p:nvPr/>
        </p:nvSpPr>
        <p:spPr>
          <a:xfrm>
            <a:off x="8676342" y="4681836"/>
            <a:ext cx="496650" cy="461665"/>
          </a:xfrm>
          <a:prstGeom prst="rect">
            <a:avLst/>
          </a:prstGeom>
          <a:noFill/>
        </p:spPr>
        <p:txBody>
          <a:bodyPr wrap="none" rtlCol="0">
            <a:spAutoFit/>
          </a:bodyPr>
          <a:lstStyle/>
          <a:p>
            <a:r>
              <a:rPr lang="en-US" sz="2400" b="1" dirty="0" smtClean="0"/>
              <a:t>15</a:t>
            </a:r>
            <a:endParaRPr lang="en-US" sz="2400" b="1" dirty="0"/>
          </a:p>
        </p:txBody>
      </p:sp>
    </p:spTree>
    <p:extLst>
      <p:ext uri="{BB962C8B-B14F-4D97-AF65-F5344CB8AC3E}">
        <p14:creationId xmlns:p14="http://schemas.microsoft.com/office/powerpoint/2010/main" val="7390818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729"/>
            <a:ext cx="8229600" cy="857250"/>
          </a:xfrm>
        </p:spPr>
        <p:txBody>
          <a:bodyPr/>
          <a:lstStyle/>
          <a:p>
            <a:r>
              <a:rPr lang="en-US" dirty="0" smtClean="0"/>
              <a:t>Summary</a:t>
            </a:r>
            <a:endParaRPr lang="en-US" dirty="0"/>
          </a:p>
        </p:txBody>
      </p:sp>
      <p:sp>
        <p:nvSpPr>
          <p:cNvPr id="3" name="Content Placeholder 2"/>
          <p:cNvSpPr>
            <a:spLocks noGrp="1"/>
          </p:cNvSpPr>
          <p:nvPr>
            <p:ph idx="1"/>
          </p:nvPr>
        </p:nvSpPr>
        <p:spPr>
          <a:xfrm>
            <a:off x="152400" y="941945"/>
            <a:ext cx="8890000" cy="4011057"/>
          </a:xfrm>
        </p:spPr>
        <p:txBody>
          <a:bodyPr>
            <a:normAutofit fontScale="92500" lnSpcReduction="10000"/>
          </a:bodyPr>
          <a:lstStyle/>
          <a:p>
            <a:r>
              <a:rPr lang="en-US" dirty="0" smtClean="0"/>
              <a:t>DeepLIFT: can efficiently reveal important parts of the input for a given prediction</a:t>
            </a:r>
          </a:p>
          <a:p>
            <a:pPr lvl="1"/>
            <a:r>
              <a:rPr lang="en-US" dirty="0" smtClean="0"/>
              <a:t>Computed via backpropagation: efficient</a:t>
            </a:r>
          </a:p>
          <a:p>
            <a:pPr lvl="1"/>
            <a:r>
              <a:rPr lang="en-US" dirty="0" smtClean="0"/>
              <a:t>Addresses saturation &amp; min/AND failure modes</a:t>
            </a:r>
          </a:p>
          <a:p>
            <a:pPr lvl="1"/>
            <a:r>
              <a:rPr lang="en-US" dirty="0" smtClean="0"/>
              <a:t>Reference matters!</a:t>
            </a:r>
          </a:p>
          <a:p>
            <a:pPr lvl="1"/>
            <a:r>
              <a:rPr lang="en-US" dirty="0" smtClean="0">
                <a:hlinkClick r:id="rId3"/>
              </a:rPr>
              <a:t>https</a:t>
            </a:r>
            <a:r>
              <a:rPr lang="en-US" dirty="0">
                <a:hlinkClick r:id="rId3"/>
              </a:rPr>
              <a:t>://github.com/kundajelab/</a:t>
            </a:r>
            <a:r>
              <a:rPr lang="en-US" dirty="0" smtClean="0">
                <a:hlinkClick r:id="rId3"/>
              </a:rPr>
              <a:t>deeplift</a:t>
            </a:r>
            <a:endParaRPr lang="en-US" dirty="0" smtClean="0"/>
          </a:p>
          <a:p>
            <a:pPr lvl="1"/>
            <a:r>
              <a:rPr lang="en-US" b="1" dirty="0" err="1" smtClean="0"/>
              <a:t>Anshul’s</a:t>
            </a:r>
            <a:r>
              <a:rPr lang="en-US" b="1" dirty="0" smtClean="0"/>
              <a:t> keynote at comp. bio workshop</a:t>
            </a:r>
            <a:r>
              <a:rPr lang="en-US" b="1" dirty="0"/>
              <a:t>!</a:t>
            </a:r>
            <a:r>
              <a:rPr lang="en-US" dirty="0"/>
              <a:t> "Deep learning approaches to impute, integrate and interpret regulatory genomic </a:t>
            </a:r>
            <a:r>
              <a:rPr lang="en-US" dirty="0" smtClean="0"/>
              <a:t>data” at 10.30AM on Thursday</a:t>
            </a:r>
          </a:p>
        </p:txBody>
      </p:sp>
      <p:sp>
        <p:nvSpPr>
          <p:cNvPr id="4" name="TextBox 3"/>
          <p:cNvSpPr txBox="1"/>
          <p:nvPr/>
        </p:nvSpPr>
        <p:spPr>
          <a:xfrm>
            <a:off x="8727142" y="4745336"/>
            <a:ext cx="496650" cy="461665"/>
          </a:xfrm>
          <a:prstGeom prst="rect">
            <a:avLst/>
          </a:prstGeom>
          <a:noFill/>
        </p:spPr>
        <p:txBody>
          <a:bodyPr wrap="none" rtlCol="0">
            <a:spAutoFit/>
          </a:bodyPr>
          <a:lstStyle/>
          <a:p>
            <a:r>
              <a:rPr lang="en-US" sz="2400" b="1" dirty="0" smtClean="0"/>
              <a:t>16</a:t>
            </a:r>
            <a:endParaRPr lang="en-US" sz="2400" b="1" dirty="0"/>
          </a:p>
        </p:txBody>
      </p:sp>
      <p:pic>
        <p:nvPicPr>
          <p:cNvPr id="5" name="Picture 4" descr="headshot_AnshulKundaje.jpeg"/>
          <p:cNvPicPr>
            <a:picLocks noChangeAspect="1"/>
          </p:cNvPicPr>
          <p:nvPr/>
        </p:nvPicPr>
        <p:blipFill rotWithShape="1">
          <a:blip r:embed="rId4">
            <a:extLst>
              <a:ext uri="{28A0092B-C50C-407E-A947-70E740481C1C}">
                <a14:useLocalDpi xmlns:a14="http://schemas.microsoft.com/office/drawing/2010/main" val="0"/>
              </a:ext>
            </a:extLst>
          </a:blip>
          <a:srcRect b="10583"/>
          <a:stretch/>
        </p:blipFill>
        <p:spPr>
          <a:xfrm>
            <a:off x="51957" y="3746500"/>
            <a:ext cx="866863" cy="901700"/>
          </a:xfrm>
          <a:prstGeom prst="rect">
            <a:avLst/>
          </a:prstGeom>
        </p:spPr>
      </p:pic>
    </p:spTree>
    <p:extLst>
      <p:ext uri="{BB962C8B-B14F-4D97-AF65-F5344CB8AC3E}">
        <p14:creationId xmlns:p14="http://schemas.microsoft.com/office/powerpoint/2010/main" val="145119326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eadshot_PeytonGreenside.png"/>
          <p:cNvPicPr>
            <a:picLocks noChangeAspect="1"/>
          </p:cNvPicPr>
          <p:nvPr/>
        </p:nvPicPr>
        <p:blipFill rotWithShape="1">
          <a:blip r:embed="rId2">
            <a:extLst>
              <a:ext uri="{28A0092B-C50C-407E-A947-70E740481C1C}">
                <a14:useLocalDpi xmlns:a14="http://schemas.microsoft.com/office/drawing/2010/main" val="0"/>
              </a:ext>
            </a:extLst>
          </a:blip>
          <a:srcRect b="33165"/>
          <a:stretch/>
        </p:blipFill>
        <p:spPr>
          <a:xfrm>
            <a:off x="1811495" y="660062"/>
            <a:ext cx="1295395" cy="1309789"/>
          </a:xfrm>
          <a:prstGeom prst="rect">
            <a:avLst/>
          </a:prstGeom>
        </p:spPr>
      </p:pic>
      <p:pic>
        <p:nvPicPr>
          <p:cNvPr id="8" name="Picture 7" descr="Screen Shot 2016-01-27 at 10.39.28 AM.png"/>
          <p:cNvPicPr>
            <a:picLocks noChangeAspect="1"/>
          </p:cNvPicPr>
          <p:nvPr/>
        </p:nvPicPr>
        <p:blipFill rotWithShape="1">
          <a:blip r:embed="rId3">
            <a:extLst>
              <a:ext uri="{28A0092B-C50C-407E-A947-70E740481C1C}">
                <a14:useLocalDpi xmlns:a14="http://schemas.microsoft.com/office/drawing/2010/main" val="0"/>
              </a:ext>
            </a:extLst>
          </a:blip>
          <a:srcRect l="1826" t="2420" r="2095" b="11503"/>
          <a:stretch/>
        </p:blipFill>
        <p:spPr>
          <a:xfrm>
            <a:off x="1811495" y="1989705"/>
            <a:ext cx="1290481" cy="1299958"/>
          </a:xfrm>
          <a:prstGeom prst="rect">
            <a:avLst/>
          </a:prstGeom>
        </p:spPr>
      </p:pic>
      <p:pic>
        <p:nvPicPr>
          <p:cNvPr id="12" name="Picture 11" descr="Screen Shot 2016-01-27 at 10.39.47 AM.png"/>
          <p:cNvPicPr>
            <a:picLocks noChangeAspect="1"/>
          </p:cNvPicPr>
          <p:nvPr/>
        </p:nvPicPr>
        <p:blipFill rotWithShape="1">
          <a:blip r:embed="rId4">
            <a:extLst>
              <a:ext uri="{28A0092B-C50C-407E-A947-70E740481C1C}">
                <a14:useLocalDpi xmlns:a14="http://schemas.microsoft.com/office/drawing/2010/main" val="0"/>
              </a:ext>
            </a:extLst>
          </a:blip>
          <a:srcRect l="2975" t="3833" r="2658" b="22243"/>
          <a:stretch/>
        </p:blipFill>
        <p:spPr>
          <a:xfrm>
            <a:off x="5916390" y="1969851"/>
            <a:ext cx="1290481" cy="1309790"/>
          </a:xfrm>
          <a:prstGeom prst="rect">
            <a:avLst/>
          </a:prstGeom>
        </p:spPr>
      </p:pic>
      <p:sp>
        <p:nvSpPr>
          <p:cNvPr id="13" name="TextBox 12"/>
          <p:cNvSpPr txBox="1"/>
          <p:nvPr/>
        </p:nvSpPr>
        <p:spPr>
          <a:xfrm>
            <a:off x="562937" y="3605077"/>
            <a:ext cx="1817757" cy="1815882"/>
          </a:xfrm>
          <a:prstGeom prst="rect">
            <a:avLst/>
          </a:prstGeom>
          <a:noFill/>
        </p:spPr>
        <p:txBody>
          <a:bodyPr wrap="square" rtlCol="0">
            <a:spAutoFit/>
          </a:bodyPr>
          <a:lstStyle/>
          <a:p>
            <a:r>
              <a:rPr lang="en-US" sz="1400" dirty="0" err="1"/>
              <a:t>Oana</a:t>
            </a:r>
            <a:r>
              <a:rPr lang="en-US" sz="1400" dirty="0"/>
              <a:t> </a:t>
            </a:r>
            <a:r>
              <a:rPr lang="en-US" sz="1400" dirty="0" err="1" smtClean="0"/>
              <a:t>Ursu</a:t>
            </a:r>
            <a:endParaRPr lang="en-US" sz="1400" dirty="0" smtClean="0"/>
          </a:p>
          <a:p>
            <a:r>
              <a:rPr lang="en-US" sz="1400" dirty="0" err="1" smtClean="0"/>
              <a:t>Amr</a:t>
            </a:r>
            <a:r>
              <a:rPr lang="en-US" sz="1400" dirty="0" smtClean="0"/>
              <a:t> </a:t>
            </a:r>
            <a:r>
              <a:rPr lang="en-US" sz="1400" dirty="0" err="1" smtClean="0"/>
              <a:t>Alexandari</a:t>
            </a:r>
            <a:endParaRPr lang="en-US" sz="1400" dirty="0" smtClean="0"/>
          </a:p>
          <a:p>
            <a:r>
              <a:rPr lang="en-US" sz="1400" dirty="0"/>
              <a:t>Daniel </a:t>
            </a:r>
            <a:r>
              <a:rPr lang="en-US" sz="1400" dirty="0" smtClean="0"/>
              <a:t>Kim</a:t>
            </a:r>
          </a:p>
          <a:p>
            <a:r>
              <a:rPr lang="en-US" sz="1400" dirty="0"/>
              <a:t>Michael </a:t>
            </a:r>
            <a:r>
              <a:rPr lang="en-US" sz="1400" dirty="0" err="1" smtClean="0"/>
              <a:t>Wainberg</a:t>
            </a:r>
            <a:endParaRPr lang="en-US" sz="1400" dirty="0" smtClean="0"/>
          </a:p>
          <a:p>
            <a:r>
              <a:rPr lang="en-US" sz="1400" dirty="0" err="1" smtClean="0"/>
              <a:t>Maryna</a:t>
            </a:r>
            <a:r>
              <a:rPr lang="en-US" sz="1400" dirty="0" smtClean="0"/>
              <a:t> </a:t>
            </a:r>
            <a:r>
              <a:rPr lang="en-US" sz="1400" dirty="0" err="1" smtClean="0"/>
              <a:t>Taranova</a:t>
            </a:r>
            <a:endParaRPr lang="en-US" sz="1400" dirty="0" smtClean="0"/>
          </a:p>
          <a:p>
            <a:r>
              <a:rPr lang="en-US" sz="1400" dirty="0" smtClean="0"/>
              <a:t>Chris </a:t>
            </a:r>
            <a:r>
              <a:rPr lang="en-US" sz="1400" dirty="0" err="1" smtClean="0"/>
              <a:t>Probert</a:t>
            </a:r>
            <a:r>
              <a:rPr lang="en-US" sz="1400" dirty="0"/>
              <a:t>	</a:t>
            </a:r>
          </a:p>
          <a:p>
            <a:r>
              <a:rPr lang="en-US" sz="1400" dirty="0" smtClean="0"/>
              <a:t>Jin-</a:t>
            </a:r>
            <a:r>
              <a:rPr lang="en-US" sz="1400" dirty="0" err="1" smtClean="0"/>
              <a:t>Wook</a:t>
            </a:r>
            <a:r>
              <a:rPr lang="en-US" sz="1400" dirty="0" smtClean="0"/>
              <a:t> Lee</a:t>
            </a:r>
          </a:p>
          <a:p>
            <a:endParaRPr lang="en-US" sz="1400" dirty="0"/>
          </a:p>
        </p:txBody>
      </p:sp>
      <p:sp>
        <p:nvSpPr>
          <p:cNvPr id="15" name="TextBox 14"/>
          <p:cNvSpPr txBox="1"/>
          <p:nvPr/>
        </p:nvSpPr>
        <p:spPr>
          <a:xfrm>
            <a:off x="1570208" y="3208224"/>
            <a:ext cx="1824181" cy="369332"/>
          </a:xfrm>
          <a:prstGeom prst="rect">
            <a:avLst/>
          </a:prstGeom>
          <a:noFill/>
        </p:spPr>
        <p:txBody>
          <a:bodyPr wrap="square" rtlCol="0">
            <a:spAutoFit/>
          </a:bodyPr>
          <a:lstStyle/>
          <a:p>
            <a:r>
              <a:rPr lang="en-US" dirty="0" err="1" smtClean="0"/>
              <a:t>Chuan</a:t>
            </a:r>
            <a:r>
              <a:rPr lang="en-US" dirty="0" smtClean="0"/>
              <a:t> Sheng Foo</a:t>
            </a:r>
            <a:endParaRPr lang="en-US" dirty="0"/>
          </a:p>
        </p:txBody>
      </p:sp>
      <p:sp>
        <p:nvSpPr>
          <p:cNvPr id="16" name="TextBox 15"/>
          <p:cNvSpPr txBox="1"/>
          <p:nvPr/>
        </p:nvSpPr>
        <p:spPr>
          <a:xfrm>
            <a:off x="3820937" y="3226150"/>
            <a:ext cx="1460781" cy="369332"/>
          </a:xfrm>
          <a:prstGeom prst="rect">
            <a:avLst/>
          </a:prstGeom>
          <a:noFill/>
        </p:spPr>
        <p:txBody>
          <a:bodyPr wrap="none" rtlCol="0">
            <a:spAutoFit/>
          </a:bodyPr>
          <a:lstStyle/>
          <a:p>
            <a:r>
              <a:rPr lang="en-US" dirty="0" smtClean="0"/>
              <a:t>Johnny Israeli</a:t>
            </a:r>
            <a:endParaRPr lang="en-US" dirty="0"/>
          </a:p>
        </p:txBody>
      </p:sp>
      <p:sp>
        <p:nvSpPr>
          <p:cNvPr id="18" name="TextBox 17"/>
          <p:cNvSpPr txBox="1"/>
          <p:nvPr/>
        </p:nvSpPr>
        <p:spPr>
          <a:xfrm>
            <a:off x="5872026" y="3198882"/>
            <a:ext cx="1417951" cy="369332"/>
          </a:xfrm>
          <a:prstGeom prst="rect">
            <a:avLst/>
          </a:prstGeom>
          <a:noFill/>
        </p:spPr>
        <p:txBody>
          <a:bodyPr wrap="none" rtlCol="0">
            <a:spAutoFit/>
          </a:bodyPr>
          <a:lstStyle/>
          <a:p>
            <a:r>
              <a:rPr lang="en-US" dirty="0" smtClean="0"/>
              <a:t>Irene </a:t>
            </a:r>
            <a:r>
              <a:rPr lang="en-US" dirty="0" err="1" smtClean="0"/>
              <a:t>Kaplow</a:t>
            </a:r>
            <a:endParaRPr lang="en-US" dirty="0"/>
          </a:p>
        </p:txBody>
      </p:sp>
      <p:sp>
        <p:nvSpPr>
          <p:cNvPr id="2" name="TextBox 1"/>
          <p:cNvSpPr txBox="1"/>
          <p:nvPr/>
        </p:nvSpPr>
        <p:spPr>
          <a:xfrm>
            <a:off x="2692400" y="3566285"/>
            <a:ext cx="6477000" cy="1661993"/>
          </a:xfrm>
          <a:prstGeom prst="rect">
            <a:avLst/>
          </a:prstGeom>
          <a:noFill/>
          <a:ln w="76200" cmpd="sng">
            <a:noFill/>
          </a:ln>
        </p:spPr>
        <p:txBody>
          <a:bodyPr wrap="square" rtlCol="0">
            <a:spAutoFit/>
          </a:bodyPr>
          <a:lstStyle/>
          <a:p>
            <a:r>
              <a:rPr lang="en-US" b="1" dirty="0" smtClean="0"/>
              <a:t>Funding</a:t>
            </a:r>
            <a:endParaRPr lang="en-US" sz="1000" b="1" dirty="0" smtClean="0"/>
          </a:p>
          <a:p>
            <a:r>
              <a:rPr lang="en-US" sz="1000" dirty="0" smtClean="0"/>
              <a:t>	</a:t>
            </a:r>
          </a:p>
          <a:p>
            <a:r>
              <a:rPr lang="en-US" dirty="0" smtClean="0"/>
              <a:t>HHMI International Student Research Fellowship</a:t>
            </a:r>
          </a:p>
          <a:p>
            <a:r>
              <a:rPr lang="en-US" dirty="0" smtClean="0"/>
              <a:t>Bio-X Fellowship</a:t>
            </a:r>
          </a:p>
          <a:p>
            <a:r>
              <a:rPr lang="en-US" dirty="0"/>
              <a:t>Microsoft Women’s </a:t>
            </a:r>
            <a:r>
              <a:rPr lang="en-US" dirty="0" smtClean="0"/>
              <a:t>Fellowship</a:t>
            </a:r>
          </a:p>
          <a:p>
            <a:r>
              <a:rPr lang="en-US" dirty="0" smtClean="0"/>
              <a:t>NIH R01ES02500902</a:t>
            </a:r>
            <a:endParaRPr lang="en-US" dirty="0"/>
          </a:p>
        </p:txBody>
      </p:sp>
      <p:sp>
        <p:nvSpPr>
          <p:cNvPr id="5" name="TextBox 4"/>
          <p:cNvSpPr txBox="1"/>
          <p:nvPr/>
        </p:nvSpPr>
        <p:spPr>
          <a:xfrm>
            <a:off x="10329333" y="2271486"/>
            <a:ext cx="184666" cy="369332"/>
          </a:xfrm>
          <a:prstGeom prst="rect">
            <a:avLst/>
          </a:prstGeom>
          <a:noFill/>
        </p:spPr>
        <p:txBody>
          <a:bodyPr wrap="none" rtlCol="0">
            <a:spAutoFit/>
          </a:bodyPr>
          <a:lstStyle/>
          <a:p>
            <a:endParaRPr lang="en-US" dirty="0"/>
          </a:p>
        </p:txBody>
      </p:sp>
      <p:pic>
        <p:nvPicPr>
          <p:cNvPr id="22" name="Picture 21" descr="headshot_AnshulKundaje.jpeg"/>
          <p:cNvPicPr>
            <a:picLocks noChangeAspect="1"/>
          </p:cNvPicPr>
          <p:nvPr/>
        </p:nvPicPr>
        <p:blipFill rotWithShape="1">
          <a:blip r:embed="rId5">
            <a:extLst>
              <a:ext uri="{28A0092B-C50C-407E-A947-70E740481C1C}">
                <a14:useLocalDpi xmlns:a14="http://schemas.microsoft.com/office/drawing/2010/main" val="0"/>
              </a:ext>
            </a:extLst>
          </a:blip>
          <a:srcRect b="10583"/>
          <a:stretch/>
        </p:blipFill>
        <p:spPr>
          <a:xfrm>
            <a:off x="3894289" y="656784"/>
            <a:ext cx="1290481" cy="1342343"/>
          </a:xfrm>
          <a:prstGeom prst="rect">
            <a:avLst/>
          </a:prstGeom>
        </p:spPr>
      </p:pic>
      <p:sp>
        <p:nvSpPr>
          <p:cNvPr id="23" name="TextBox 22"/>
          <p:cNvSpPr txBox="1"/>
          <p:nvPr/>
        </p:nvSpPr>
        <p:spPr>
          <a:xfrm>
            <a:off x="1549419" y="347709"/>
            <a:ext cx="1852227" cy="369332"/>
          </a:xfrm>
          <a:prstGeom prst="rect">
            <a:avLst/>
          </a:prstGeom>
          <a:noFill/>
        </p:spPr>
        <p:txBody>
          <a:bodyPr wrap="none" rtlCol="0">
            <a:spAutoFit/>
          </a:bodyPr>
          <a:lstStyle/>
          <a:p>
            <a:r>
              <a:rPr lang="en-US" dirty="0" smtClean="0"/>
              <a:t>Peyton Greenside</a:t>
            </a:r>
            <a:endParaRPr lang="en-US" dirty="0"/>
          </a:p>
        </p:txBody>
      </p:sp>
      <p:pic>
        <p:nvPicPr>
          <p:cNvPr id="25" name="Picture 24"/>
          <p:cNvPicPr>
            <a:picLocks noChangeAspect="1"/>
          </p:cNvPicPr>
          <p:nvPr/>
        </p:nvPicPr>
        <p:blipFill rotWithShape="1">
          <a:blip r:embed="rId6"/>
          <a:srcRect l="1488" t="6917" b="25384"/>
          <a:stretch/>
        </p:blipFill>
        <p:spPr>
          <a:xfrm>
            <a:off x="5911471" y="654247"/>
            <a:ext cx="1295400" cy="1290204"/>
          </a:xfrm>
          <a:prstGeom prst="rect">
            <a:avLst/>
          </a:prstGeom>
        </p:spPr>
      </p:pic>
      <p:sp>
        <p:nvSpPr>
          <p:cNvPr id="26" name="TextBox 25"/>
          <p:cNvSpPr txBox="1"/>
          <p:nvPr/>
        </p:nvSpPr>
        <p:spPr>
          <a:xfrm>
            <a:off x="5677824" y="342168"/>
            <a:ext cx="1771188" cy="369332"/>
          </a:xfrm>
          <a:prstGeom prst="rect">
            <a:avLst/>
          </a:prstGeom>
          <a:noFill/>
        </p:spPr>
        <p:txBody>
          <a:bodyPr wrap="none" rtlCol="0">
            <a:spAutoFit/>
          </a:bodyPr>
          <a:lstStyle/>
          <a:p>
            <a:r>
              <a:rPr lang="en-US" dirty="0" smtClean="0"/>
              <a:t>Anna </a:t>
            </a:r>
            <a:r>
              <a:rPr lang="en-US" dirty="0" err="1" smtClean="0"/>
              <a:t>Shcherbina</a:t>
            </a:r>
            <a:endParaRPr lang="en-US" dirty="0"/>
          </a:p>
        </p:txBody>
      </p:sp>
      <p:sp>
        <p:nvSpPr>
          <p:cNvPr id="27" name="TextBox 26"/>
          <p:cNvSpPr txBox="1"/>
          <p:nvPr/>
        </p:nvSpPr>
        <p:spPr>
          <a:xfrm>
            <a:off x="3713045" y="-89632"/>
            <a:ext cx="1685077" cy="369332"/>
          </a:xfrm>
          <a:prstGeom prst="rect">
            <a:avLst/>
          </a:prstGeom>
          <a:noFill/>
        </p:spPr>
        <p:txBody>
          <a:bodyPr wrap="none" rtlCol="0">
            <a:spAutoFit/>
          </a:bodyPr>
          <a:lstStyle/>
          <a:p>
            <a:r>
              <a:rPr lang="en-US" b="1" dirty="0" err="1" smtClean="0"/>
              <a:t>Anshul</a:t>
            </a:r>
            <a:r>
              <a:rPr lang="en-US" b="1" dirty="0" smtClean="0"/>
              <a:t> </a:t>
            </a:r>
            <a:r>
              <a:rPr lang="en-US" b="1" dirty="0" err="1" smtClean="0"/>
              <a:t>Kundaje</a:t>
            </a:r>
            <a:endParaRPr lang="en-US" b="1" dirty="0"/>
          </a:p>
        </p:txBody>
      </p:sp>
      <p:pic>
        <p:nvPicPr>
          <p:cNvPr id="3" name="Picture 2"/>
          <p:cNvPicPr>
            <a:picLocks noChangeAspect="1"/>
          </p:cNvPicPr>
          <p:nvPr/>
        </p:nvPicPr>
        <p:blipFill>
          <a:blip r:embed="rId7"/>
          <a:stretch>
            <a:fillRect/>
          </a:stretch>
        </p:blipFill>
        <p:spPr>
          <a:xfrm>
            <a:off x="3894289" y="2015105"/>
            <a:ext cx="1290481" cy="1290481"/>
          </a:xfrm>
          <a:prstGeom prst="rect">
            <a:avLst/>
          </a:prstGeom>
        </p:spPr>
      </p:pic>
      <p:sp>
        <p:nvSpPr>
          <p:cNvPr id="19" name="TextBox 18"/>
          <p:cNvSpPr txBox="1"/>
          <p:nvPr/>
        </p:nvSpPr>
        <p:spPr>
          <a:xfrm rot="19348227">
            <a:off x="-48876" y="1052982"/>
            <a:ext cx="1883819" cy="646331"/>
          </a:xfrm>
          <a:prstGeom prst="rect">
            <a:avLst/>
          </a:prstGeom>
          <a:noFill/>
        </p:spPr>
        <p:txBody>
          <a:bodyPr wrap="square" rtlCol="0">
            <a:spAutoFit/>
          </a:bodyPr>
          <a:lstStyle/>
          <a:p>
            <a:r>
              <a:rPr lang="en-US" b="1" dirty="0" smtClean="0">
                <a:latin typeface="+mj-lt"/>
                <a:cs typeface="Apple Chancery"/>
              </a:rPr>
              <a:t>Thank you to the Kundaje lab!</a:t>
            </a:r>
            <a:endParaRPr lang="en-US" b="1" dirty="0">
              <a:latin typeface="+mj-lt"/>
              <a:cs typeface="Apple Chancery"/>
            </a:endParaRPr>
          </a:p>
        </p:txBody>
      </p:sp>
      <p:pic>
        <p:nvPicPr>
          <p:cNvPr id="4" name="Picture 3"/>
          <p:cNvPicPr>
            <a:picLocks noChangeAspect="1"/>
          </p:cNvPicPr>
          <p:nvPr/>
        </p:nvPicPr>
        <p:blipFill>
          <a:blip r:embed="rId8"/>
          <a:stretch>
            <a:fillRect/>
          </a:stretch>
        </p:blipFill>
        <p:spPr>
          <a:xfrm>
            <a:off x="4115533" y="250972"/>
            <a:ext cx="812067" cy="485887"/>
          </a:xfrm>
          <a:prstGeom prst="rect">
            <a:avLst/>
          </a:prstGeom>
        </p:spPr>
      </p:pic>
    </p:spTree>
    <p:extLst>
      <p:ext uri="{BB962C8B-B14F-4D97-AF65-F5344CB8AC3E}">
        <p14:creationId xmlns:p14="http://schemas.microsoft.com/office/powerpoint/2010/main" val="79798712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Justification for different orders: Shapely values</a:t>
            </a:r>
            <a:endParaRPr lang="en-US" dirty="0"/>
          </a:p>
        </p:txBody>
      </p:sp>
      <p:sp>
        <p:nvSpPr>
          <p:cNvPr id="3" name="Content Placeholder 2"/>
          <p:cNvSpPr>
            <a:spLocks noGrp="1"/>
          </p:cNvSpPr>
          <p:nvPr>
            <p:ph idx="1"/>
          </p:nvPr>
        </p:nvSpPr>
        <p:spPr>
          <a:xfrm>
            <a:off x="457200" y="1200150"/>
            <a:ext cx="8229600" cy="3803649"/>
          </a:xfrm>
        </p:spPr>
        <p:txBody>
          <a:bodyPr>
            <a:normAutofit fontScale="70000" lnSpcReduction="20000"/>
          </a:bodyPr>
          <a:lstStyle/>
          <a:p>
            <a:r>
              <a:rPr lang="en-US" dirty="0"/>
              <a:t>“A unified approach to interpreting model </a:t>
            </a:r>
            <a:r>
              <a:rPr lang="en-US" dirty="0" smtClean="0"/>
              <a:t>predictions” - Lundberg </a:t>
            </a:r>
            <a:r>
              <a:rPr lang="en-US" dirty="0"/>
              <a:t>&amp; Lee, </a:t>
            </a:r>
            <a:r>
              <a:rPr lang="en-US" dirty="0" smtClean="0"/>
              <a:t>2016</a:t>
            </a:r>
          </a:p>
          <a:p>
            <a:r>
              <a:rPr lang="en-US" dirty="0" smtClean="0"/>
              <a:t>Shapely values: for assigning contributions to players in cooperative games</a:t>
            </a:r>
          </a:p>
          <a:p>
            <a:pPr lvl="1"/>
            <a:r>
              <a:rPr lang="en-US" dirty="0" smtClean="0"/>
              <a:t>Marginal contribution of each player, averaged over all possible orderings in which players can be included.</a:t>
            </a:r>
          </a:p>
          <a:p>
            <a:pPr lvl="1"/>
            <a:r>
              <a:rPr lang="en-US" dirty="0" smtClean="0"/>
              <a:t>“</a:t>
            </a:r>
            <a:r>
              <a:rPr lang="en-US" dirty="0"/>
              <a:t>Players” </a:t>
            </a:r>
            <a:r>
              <a:rPr lang="en-US" dirty="0">
                <a:sym typeface="Wingdings"/>
              </a:rPr>
              <a:t></a:t>
            </a:r>
            <a:r>
              <a:rPr lang="en-US" dirty="0" smtClean="0">
                <a:sym typeface="Wingdings"/>
              </a:rPr>
              <a:t>inputs</a:t>
            </a:r>
          </a:p>
          <a:p>
            <a:pPr lvl="1"/>
            <a:r>
              <a:rPr lang="en-US" dirty="0" smtClean="0"/>
              <a:t>“Include” </a:t>
            </a:r>
            <a:r>
              <a:rPr lang="en-US" dirty="0"/>
              <a:t>an input </a:t>
            </a:r>
            <a:r>
              <a:rPr lang="en-US" dirty="0">
                <a:sym typeface="Wingdings"/>
              </a:rPr>
              <a:t></a:t>
            </a:r>
            <a:r>
              <a:rPr lang="en-US" dirty="0"/>
              <a:t> </a:t>
            </a:r>
            <a:r>
              <a:rPr lang="en-US" dirty="0" smtClean="0"/>
              <a:t>set to </a:t>
            </a:r>
            <a:r>
              <a:rPr lang="en-US" dirty="0"/>
              <a:t>actual instead of reference </a:t>
            </a:r>
            <a:r>
              <a:rPr lang="en-US" dirty="0" smtClean="0"/>
              <a:t>value</a:t>
            </a:r>
            <a:endParaRPr lang="en-US" dirty="0"/>
          </a:p>
          <a:p>
            <a:pPr lvl="1"/>
            <a:r>
              <a:rPr lang="en-US" dirty="0" smtClean="0"/>
              <a:t>SHAP values = marginal contribution of input, averaged over all possible orders in which inputs can be “included”</a:t>
            </a:r>
          </a:p>
          <a:p>
            <a:pPr lvl="1"/>
            <a:r>
              <a:rPr lang="en-US" dirty="0" smtClean="0"/>
              <a:t>DeepLIFT: Average + &amp; - contributions over “add + terms first, followed by - ” and “add - terms first, followed by +”</a:t>
            </a:r>
          </a:p>
          <a:p>
            <a:pPr marL="0" indent="0">
              <a:buNone/>
            </a:pPr>
            <a:endParaRPr lang="en-US" dirty="0"/>
          </a:p>
        </p:txBody>
      </p:sp>
    </p:spTree>
    <p:extLst>
      <p:ext uri="{BB962C8B-B14F-4D97-AF65-F5344CB8AC3E}">
        <p14:creationId xmlns:p14="http://schemas.microsoft.com/office/powerpoint/2010/main" val="15409054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36"/>
            <a:ext cx="8229600" cy="857250"/>
          </a:xfrm>
        </p:spPr>
        <p:txBody>
          <a:bodyPr>
            <a:normAutofit fontScale="90000"/>
          </a:bodyPr>
          <a:lstStyle/>
          <a:p>
            <a:r>
              <a:rPr lang="en-US" dirty="0" smtClean="0"/>
              <a:t>What do we mean by interpretability?</a:t>
            </a:r>
            <a:endParaRPr lang="en-US" dirty="0"/>
          </a:p>
        </p:txBody>
      </p:sp>
      <p:sp>
        <p:nvSpPr>
          <p:cNvPr id="3" name="Content Placeholder 2"/>
          <p:cNvSpPr>
            <a:spLocks noGrp="1"/>
          </p:cNvSpPr>
          <p:nvPr>
            <p:ph idx="1"/>
          </p:nvPr>
        </p:nvSpPr>
        <p:spPr>
          <a:xfrm>
            <a:off x="457200" y="1200152"/>
            <a:ext cx="8463776" cy="3491981"/>
          </a:xfrm>
        </p:spPr>
        <p:txBody>
          <a:bodyPr>
            <a:normAutofit/>
          </a:bodyPr>
          <a:lstStyle/>
          <a:p>
            <a:r>
              <a:rPr lang="en-US" dirty="0" smtClean="0"/>
              <a:t>Our goal: example-specific explanations</a:t>
            </a:r>
          </a:p>
          <a:p>
            <a:r>
              <a:rPr lang="en-US" dirty="0" smtClean="0"/>
              <a:t>For a given example and output, give an importance score to individual parts of the input</a:t>
            </a:r>
          </a:p>
        </p:txBody>
      </p:sp>
      <p:pic>
        <p:nvPicPr>
          <p:cNvPr id="4" name="Picture 3" descr="SPI1_GATA.png"/>
          <p:cNvPicPr>
            <a:picLocks noChangeAspect="1"/>
          </p:cNvPicPr>
          <p:nvPr/>
        </p:nvPicPr>
        <p:blipFill rotWithShape="1">
          <a:blip r:embed="rId3">
            <a:extLst>
              <a:ext uri="{28A0092B-C50C-407E-A947-70E740481C1C}">
                <a14:useLocalDpi xmlns:a14="http://schemas.microsoft.com/office/drawing/2010/main" val="0"/>
              </a:ext>
            </a:extLst>
          </a:blip>
          <a:srcRect l="74916" t="77614" r="4810" b="5982"/>
          <a:stretch/>
        </p:blipFill>
        <p:spPr>
          <a:xfrm>
            <a:off x="1139028" y="3315464"/>
            <a:ext cx="6515099" cy="1084446"/>
          </a:xfrm>
          <a:prstGeom prst="rect">
            <a:avLst/>
          </a:prstGeom>
        </p:spPr>
      </p:pic>
      <p:pic>
        <p:nvPicPr>
          <p:cNvPr id="5" name="Picture 4" descr="download.png"/>
          <p:cNvPicPr>
            <a:picLocks noChangeAspect="1"/>
          </p:cNvPicPr>
          <p:nvPr/>
        </p:nvPicPr>
        <p:blipFill rotWithShape="1">
          <a:blip r:embed="rId4">
            <a:extLst>
              <a:ext uri="{28A0092B-C50C-407E-A947-70E740481C1C}">
                <a14:useLocalDpi xmlns:a14="http://schemas.microsoft.com/office/drawing/2010/main" val="0"/>
              </a:ext>
            </a:extLst>
          </a:blip>
          <a:srcRect l="75735" t="-25081" r="2661" b="13178"/>
          <a:stretch/>
        </p:blipFill>
        <p:spPr>
          <a:xfrm>
            <a:off x="1139028" y="3691213"/>
            <a:ext cx="6515099" cy="715649"/>
          </a:xfrm>
          <a:prstGeom prst="rect">
            <a:avLst/>
          </a:prstGeom>
        </p:spPr>
      </p:pic>
      <p:sp>
        <p:nvSpPr>
          <p:cNvPr id="6" name="TextBox 5"/>
          <p:cNvSpPr txBox="1"/>
          <p:nvPr/>
        </p:nvSpPr>
        <p:spPr>
          <a:xfrm>
            <a:off x="8803342" y="4681836"/>
            <a:ext cx="340658" cy="461665"/>
          </a:xfrm>
          <a:prstGeom prst="rect">
            <a:avLst/>
          </a:prstGeom>
          <a:noFill/>
        </p:spPr>
        <p:txBody>
          <a:bodyPr wrap="none" rtlCol="0">
            <a:spAutoFit/>
          </a:bodyPr>
          <a:lstStyle/>
          <a:p>
            <a:r>
              <a:rPr lang="en-US" sz="2400" b="1" dirty="0"/>
              <a:t>3</a:t>
            </a:r>
          </a:p>
        </p:txBody>
      </p:sp>
    </p:spTree>
    <p:extLst>
      <p:ext uri="{BB962C8B-B14F-4D97-AF65-F5344CB8AC3E}">
        <p14:creationId xmlns:p14="http://schemas.microsoft.com/office/powerpoint/2010/main" val="16928706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750"/>
                                        <p:tgtEl>
                                          <p:spTgt spid="5"/>
                                        </p:tgtEl>
                                      </p:cBhvr>
                                    </p:animEffect>
                                    <p:set>
                                      <p:cBhvr>
                                        <p:cTn id="11" dur="1" fill="hold">
                                          <p:stCondLst>
                                            <p:cond delay="749"/>
                                          </p:stCondLst>
                                        </p:cTn>
                                        <p:tgtEl>
                                          <p:spTgt spid="5"/>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Example biological problem:</a:t>
            </a:r>
            <a:br>
              <a:rPr lang="en-US" sz="3600" dirty="0" smtClean="0"/>
            </a:br>
            <a:r>
              <a:rPr lang="en-US" sz="3600" dirty="0" smtClean="0"/>
              <a:t>understanding stem cell differentiation</a:t>
            </a:r>
            <a:endParaRPr lang="en-US" sz="3600" dirty="0"/>
          </a:p>
        </p:txBody>
      </p:sp>
      <p:pic>
        <p:nvPicPr>
          <p:cNvPr id="3" name="Picture 2"/>
          <p:cNvPicPr>
            <a:picLocks noChangeAspect="1"/>
          </p:cNvPicPr>
          <p:nvPr/>
        </p:nvPicPr>
        <p:blipFill>
          <a:blip r:embed="rId3"/>
          <a:stretch>
            <a:fillRect/>
          </a:stretch>
        </p:blipFill>
        <p:spPr>
          <a:xfrm>
            <a:off x="2070100" y="2301875"/>
            <a:ext cx="1117600" cy="628650"/>
          </a:xfrm>
          <a:prstGeom prst="rect">
            <a:avLst/>
          </a:prstGeom>
        </p:spPr>
      </p:pic>
      <p:sp>
        <p:nvSpPr>
          <p:cNvPr id="4" name="TextBox 3"/>
          <p:cNvSpPr txBox="1"/>
          <p:nvPr/>
        </p:nvSpPr>
        <p:spPr>
          <a:xfrm>
            <a:off x="1968508" y="2949575"/>
            <a:ext cx="1396649" cy="369332"/>
          </a:xfrm>
          <a:prstGeom prst="rect">
            <a:avLst/>
          </a:prstGeom>
          <a:noFill/>
        </p:spPr>
        <p:txBody>
          <a:bodyPr wrap="none" rtlCol="0">
            <a:spAutoFit/>
          </a:bodyPr>
          <a:lstStyle/>
          <a:p>
            <a:r>
              <a:rPr lang="en-US" dirty="0"/>
              <a:t>f</a:t>
            </a:r>
            <a:r>
              <a:rPr lang="en-US" dirty="0" smtClean="0"/>
              <a:t>ertilized egg</a:t>
            </a:r>
            <a:endParaRPr lang="en-US" dirty="0"/>
          </a:p>
        </p:txBody>
      </p:sp>
      <p:sp>
        <p:nvSpPr>
          <p:cNvPr id="5" name="Right Arrow 4"/>
          <p:cNvSpPr/>
          <p:nvPr/>
        </p:nvSpPr>
        <p:spPr>
          <a:xfrm rot="20456673">
            <a:off x="3462657" y="1996981"/>
            <a:ext cx="1715454" cy="305300"/>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5"/>
          <p:cNvSpPr/>
          <p:nvPr/>
        </p:nvSpPr>
        <p:spPr>
          <a:xfrm>
            <a:off x="3551557" y="2454181"/>
            <a:ext cx="1715454" cy="305300"/>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rot="1183402">
            <a:off x="3449957" y="2920906"/>
            <a:ext cx="1715454" cy="305300"/>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Screen Shot 2016-11-29 at 7.51.5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7649" y="1258889"/>
            <a:ext cx="1257300" cy="771525"/>
          </a:xfrm>
          <a:prstGeom prst="rect">
            <a:avLst/>
          </a:prstGeom>
        </p:spPr>
      </p:pic>
      <p:pic>
        <p:nvPicPr>
          <p:cNvPr id="9" name="Picture 8" descr="Screen Shot 2016-11-29 at 7.52.0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2899" y="2201867"/>
            <a:ext cx="1104900" cy="647767"/>
          </a:xfrm>
          <a:prstGeom prst="rect">
            <a:avLst/>
          </a:prstGeom>
        </p:spPr>
      </p:pic>
      <p:pic>
        <p:nvPicPr>
          <p:cNvPr id="10" name="Picture 9" descr="Screen Shot 2016-11-29 at 7.52.0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7499" y="2992439"/>
            <a:ext cx="1168400" cy="676275"/>
          </a:xfrm>
          <a:prstGeom prst="rect">
            <a:avLst/>
          </a:prstGeom>
        </p:spPr>
      </p:pic>
      <p:sp>
        <p:nvSpPr>
          <p:cNvPr id="11" name="TextBox 10"/>
          <p:cNvSpPr txBox="1"/>
          <p:nvPr/>
        </p:nvSpPr>
        <p:spPr>
          <a:xfrm>
            <a:off x="6667499" y="1450975"/>
            <a:ext cx="1056700" cy="369332"/>
          </a:xfrm>
          <a:prstGeom prst="rect">
            <a:avLst/>
          </a:prstGeom>
          <a:noFill/>
        </p:spPr>
        <p:txBody>
          <a:bodyPr wrap="none" rtlCol="0">
            <a:spAutoFit/>
          </a:bodyPr>
          <a:lstStyle/>
          <a:p>
            <a:r>
              <a:rPr lang="en-US" dirty="0"/>
              <a:t>l</a:t>
            </a:r>
            <a:r>
              <a:rPr lang="en-US" dirty="0" smtClean="0"/>
              <a:t>iver cells</a:t>
            </a:r>
            <a:endParaRPr lang="en-US" dirty="0"/>
          </a:p>
        </p:txBody>
      </p:sp>
      <p:sp>
        <p:nvSpPr>
          <p:cNvPr id="12" name="TextBox 11"/>
          <p:cNvSpPr txBox="1"/>
          <p:nvPr/>
        </p:nvSpPr>
        <p:spPr>
          <a:xfrm>
            <a:off x="6565899" y="2435225"/>
            <a:ext cx="1316624" cy="369332"/>
          </a:xfrm>
          <a:prstGeom prst="rect">
            <a:avLst/>
          </a:prstGeom>
          <a:noFill/>
        </p:spPr>
        <p:txBody>
          <a:bodyPr wrap="none" rtlCol="0">
            <a:spAutoFit/>
          </a:bodyPr>
          <a:lstStyle/>
          <a:p>
            <a:r>
              <a:rPr lang="en-US" dirty="0"/>
              <a:t>c</a:t>
            </a:r>
            <a:r>
              <a:rPr lang="en-US" dirty="0" smtClean="0"/>
              <a:t>ardiac cells</a:t>
            </a:r>
            <a:endParaRPr lang="en-US" dirty="0"/>
          </a:p>
        </p:txBody>
      </p:sp>
      <p:sp>
        <p:nvSpPr>
          <p:cNvPr id="13" name="TextBox 12"/>
          <p:cNvSpPr txBox="1"/>
          <p:nvPr/>
        </p:nvSpPr>
        <p:spPr>
          <a:xfrm>
            <a:off x="6565899" y="3121025"/>
            <a:ext cx="1184940" cy="369332"/>
          </a:xfrm>
          <a:prstGeom prst="rect">
            <a:avLst/>
          </a:prstGeom>
          <a:noFill/>
        </p:spPr>
        <p:txBody>
          <a:bodyPr wrap="none" rtlCol="0">
            <a:spAutoFit/>
          </a:bodyPr>
          <a:lstStyle/>
          <a:p>
            <a:r>
              <a:rPr lang="en-US" dirty="0"/>
              <a:t>b</a:t>
            </a:r>
            <a:r>
              <a:rPr lang="en-US" dirty="0" smtClean="0"/>
              <a:t>lood cells</a:t>
            </a:r>
            <a:endParaRPr lang="en-US" dirty="0"/>
          </a:p>
        </p:txBody>
      </p:sp>
      <p:sp>
        <p:nvSpPr>
          <p:cNvPr id="14" name="Title 1"/>
          <p:cNvSpPr txBox="1">
            <a:spLocks/>
          </p:cNvSpPr>
          <p:nvPr/>
        </p:nvSpPr>
        <p:spPr>
          <a:xfrm>
            <a:off x="0" y="3838179"/>
            <a:ext cx="9144000" cy="8572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600" dirty="0" smtClean="0"/>
              <a:t>How is cell-type-specific gene expression controlled?</a:t>
            </a:r>
            <a:endParaRPr lang="en-US" sz="2600" dirty="0"/>
          </a:p>
        </p:txBody>
      </p:sp>
      <p:sp>
        <p:nvSpPr>
          <p:cNvPr id="16" name="Title 1"/>
          <p:cNvSpPr txBox="1">
            <a:spLocks/>
          </p:cNvSpPr>
          <p:nvPr/>
        </p:nvSpPr>
        <p:spPr>
          <a:xfrm>
            <a:off x="0" y="4429125"/>
            <a:ext cx="9144000"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err="1" smtClean="0"/>
              <a:t>Ans</a:t>
            </a:r>
            <a:r>
              <a:rPr lang="en-US" sz="2800" dirty="0" smtClean="0"/>
              <a:t>: “control elements” act like switches to turn genes on</a:t>
            </a:r>
            <a:endParaRPr lang="en-US" sz="2800" dirty="0"/>
          </a:p>
        </p:txBody>
      </p:sp>
      <p:sp>
        <p:nvSpPr>
          <p:cNvPr id="18" name="Rectangle 17"/>
          <p:cNvSpPr/>
          <p:nvPr/>
        </p:nvSpPr>
        <p:spPr>
          <a:xfrm>
            <a:off x="469900" y="3607485"/>
            <a:ext cx="8267700" cy="446276"/>
          </a:xfrm>
          <a:prstGeom prst="rect">
            <a:avLst/>
          </a:prstGeom>
        </p:spPr>
        <p:txBody>
          <a:bodyPr wrap="square">
            <a:spAutoFit/>
          </a:bodyPr>
          <a:lstStyle/>
          <a:p>
            <a:pPr algn="ctr"/>
            <a:r>
              <a:rPr lang="en-US" sz="2300" dirty="0" smtClean="0">
                <a:sym typeface="Wingdings"/>
              </a:rPr>
              <a:t>Cell-types </a:t>
            </a:r>
            <a:r>
              <a:rPr lang="en-US" sz="2300" dirty="0">
                <a:sym typeface="Wingdings"/>
              </a:rPr>
              <a:t>are </a:t>
            </a:r>
            <a:r>
              <a:rPr lang="en-US" sz="2300" dirty="0" smtClean="0">
                <a:sym typeface="Wingdings"/>
              </a:rPr>
              <a:t>different </a:t>
            </a:r>
            <a:r>
              <a:rPr lang="en-US" sz="2300" dirty="0">
                <a:sym typeface="Wingdings"/>
              </a:rPr>
              <a:t>because </a:t>
            </a:r>
            <a:r>
              <a:rPr lang="en-US" sz="2300" dirty="0" smtClean="0">
                <a:sym typeface="Wingdings"/>
              </a:rPr>
              <a:t>different </a:t>
            </a:r>
            <a:r>
              <a:rPr lang="en-US" sz="2300" dirty="0">
                <a:sym typeface="Wingdings"/>
              </a:rPr>
              <a:t>genes are turned on </a:t>
            </a:r>
          </a:p>
        </p:txBody>
      </p:sp>
    </p:spTree>
    <p:extLst>
      <p:ext uri="{BB962C8B-B14F-4D97-AF65-F5344CB8AC3E}">
        <p14:creationId xmlns:p14="http://schemas.microsoft.com/office/powerpoint/2010/main" val="1886012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700"/>
            <a:ext cx="9144000" cy="1174354"/>
          </a:xfrm>
        </p:spPr>
        <p:txBody>
          <a:bodyPr>
            <a:noAutofit/>
          </a:bodyPr>
          <a:lstStyle/>
          <a:p>
            <a:r>
              <a:rPr lang="en-US" sz="3200" b="1" dirty="0" smtClean="0"/>
              <a:t>Q: </a:t>
            </a:r>
            <a:r>
              <a:rPr lang="en-US" sz="3200" b="1" dirty="0"/>
              <a:t>Which </a:t>
            </a:r>
            <a:r>
              <a:rPr lang="en-US" sz="3200" b="1" dirty="0" smtClean="0"/>
              <a:t>DNA positions </a:t>
            </a:r>
            <a:r>
              <a:rPr lang="en-US" sz="3200" b="1" dirty="0"/>
              <a:t>in </a:t>
            </a:r>
            <a:r>
              <a:rPr lang="en-US" sz="3200" b="1" dirty="0" smtClean="0"/>
              <a:t>control elements matter?</a:t>
            </a:r>
            <a:r>
              <a:rPr lang="en-US" sz="3200" b="1" dirty="0"/>
              <a:t/>
            </a:r>
            <a:br>
              <a:rPr lang="en-US" sz="3200" b="1" dirty="0"/>
            </a:br>
            <a:endParaRPr lang="en-US" sz="3200" b="1" dirty="0"/>
          </a:p>
        </p:txBody>
      </p:sp>
      <p:sp>
        <p:nvSpPr>
          <p:cNvPr id="5" name="Right Arrow 4"/>
          <p:cNvSpPr/>
          <p:nvPr/>
        </p:nvSpPr>
        <p:spPr>
          <a:xfrm>
            <a:off x="533400" y="1206501"/>
            <a:ext cx="2603500" cy="37211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Experimentally measure control elements in different tissues</a:t>
            </a:r>
            <a:endParaRPr lang="en-US" sz="2000" dirty="0"/>
          </a:p>
        </p:txBody>
      </p:sp>
      <p:sp>
        <p:nvSpPr>
          <p:cNvPr id="15" name="Right Arrow 14"/>
          <p:cNvSpPr/>
          <p:nvPr/>
        </p:nvSpPr>
        <p:spPr>
          <a:xfrm>
            <a:off x="3365500" y="1206501"/>
            <a:ext cx="2628900" cy="37211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950" dirty="0" smtClean="0"/>
              <a:t>Predict tissue-specific activity of control elements from sequence using deep learning</a:t>
            </a:r>
            <a:endParaRPr lang="en-US" sz="1950" dirty="0"/>
          </a:p>
        </p:txBody>
      </p:sp>
      <p:sp>
        <p:nvSpPr>
          <p:cNvPr id="7" name="Rectangle 6"/>
          <p:cNvSpPr/>
          <p:nvPr/>
        </p:nvSpPr>
        <p:spPr>
          <a:xfrm>
            <a:off x="6235700" y="1638300"/>
            <a:ext cx="2209800" cy="2870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t>Interpret the model to learn important positions!</a:t>
            </a:r>
          </a:p>
        </p:txBody>
      </p:sp>
    </p:spTree>
    <p:extLst>
      <p:ext uri="{BB962C8B-B14F-4D97-AF65-F5344CB8AC3E}">
        <p14:creationId xmlns:p14="http://schemas.microsoft.com/office/powerpoint/2010/main" val="15636110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879"/>
            <a:ext cx="8229600" cy="857250"/>
          </a:xfrm>
        </p:spPr>
        <p:txBody>
          <a:bodyPr>
            <a:normAutofit fontScale="90000"/>
          </a:bodyPr>
          <a:lstStyle/>
          <a:p>
            <a:r>
              <a:rPr lang="en-US" dirty="0" smtClean="0"/>
              <a:t>Can study the regulatory code in millions of control elements!</a:t>
            </a:r>
            <a:endParaRPr lang="en-US" dirty="0"/>
          </a:p>
        </p:txBody>
      </p:sp>
      <p:grpSp>
        <p:nvGrpSpPr>
          <p:cNvPr id="4" name="Group 3"/>
          <p:cNvGrpSpPr/>
          <p:nvPr/>
        </p:nvGrpSpPr>
        <p:grpSpPr>
          <a:xfrm>
            <a:off x="7124699" y="3294336"/>
            <a:ext cx="2019301" cy="1328464"/>
            <a:chOff x="6834905" y="1547709"/>
            <a:chExt cx="2019301" cy="1771286"/>
          </a:xfrm>
        </p:grpSpPr>
        <p:sp>
          <p:nvSpPr>
            <p:cNvPr id="5" name="TextBox 4"/>
            <p:cNvSpPr txBox="1"/>
            <p:nvPr/>
          </p:nvSpPr>
          <p:spPr>
            <a:xfrm>
              <a:off x="6834905" y="2826552"/>
              <a:ext cx="2019301" cy="492443"/>
            </a:xfrm>
            <a:prstGeom prst="rect">
              <a:avLst/>
            </a:prstGeom>
            <a:noFill/>
          </p:spPr>
          <p:txBody>
            <a:bodyPr wrap="square" rtlCol="0">
              <a:spAutoFit/>
            </a:bodyPr>
            <a:lstStyle/>
            <a:p>
              <a:r>
                <a:rPr lang="en-US" dirty="0" smtClean="0"/>
                <a:t>Peyton Greenside</a:t>
              </a:r>
              <a:endParaRPr lang="en-US" dirty="0"/>
            </a:p>
          </p:txBody>
        </p:sp>
        <p:pic>
          <p:nvPicPr>
            <p:cNvPr id="6" name="Picture 5" descr="headshot_PeytonGreenside.png"/>
            <p:cNvPicPr>
              <a:picLocks noChangeAspect="1"/>
            </p:cNvPicPr>
            <p:nvPr/>
          </p:nvPicPr>
          <p:blipFill rotWithShape="1">
            <a:blip r:embed="rId2">
              <a:extLst>
                <a:ext uri="{28A0092B-C50C-407E-A947-70E740481C1C}">
                  <a14:useLocalDpi xmlns:a14="http://schemas.microsoft.com/office/drawing/2010/main" val="0"/>
                </a:ext>
              </a:extLst>
            </a:blip>
            <a:srcRect b="33165"/>
            <a:stretch/>
          </p:blipFill>
          <p:spPr>
            <a:xfrm>
              <a:off x="7292109" y="1547709"/>
              <a:ext cx="990600" cy="1360974"/>
            </a:xfrm>
            <a:prstGeom prst="rect">
              <a:avLst/>
            </a:prstGeom>
          </p:spPr>
        </p:pic>
      </p:grpSp>
      <p:pic>
        <p:nvPicPr>
          <p:cNvPr id="7" name="Picture 6"/>
          <p:cNvPicPr>
            <a:picLocks noChangeAspect="1"/>
          </p:cNvPicPr>
          <p:nvPr/>
        </p:nvPicPr>
        <p:blipFill>
          <a:blip r:embed="rId3"/>
          <a:stretch>
            <a:fillRect/>
          </a:stretch>
        </p:blipFill>
        <p:spPr>
          <a:xfrm>
            <a:off x="500286" y="1196453"/>
            <a:ext cx="6383114" cy="3858147"/>
          </a:xfrm>
          <a:prstGeom prst="rect">
            <a:avLst/>
          </a:prstGeom>
        </p:spPr>
      </p:pic>
    </p:spTree>
    <p:extLst>
      <p:ext uri="{BB962C8B-B14F-4D97-AF65-F5344CB8AC3E}">
        <p14:creationId xmlns:p14="http://schemas.microsoft.com/office/powerpoint/2010/main" val="258887932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5-01 at 8.05.48 AM.png"/>
          <p:cNvPicPr>
            <a:picLocks noChangeAspect="1"/>
          </p:cNvPicPr>
          <p:nvPr/>
        </p:nvPicPr>
        <p:blipFill rotWithShape="1">
          <a:blip r:embed="rId2">
            <a:extLst>
              <a:ext uri="{28A0092B-C50C-407E-A947-70E740481C1C}">
                <a14:useLocalDpi xmlns:a14="http://schemas.microsoft.com/office/drawing/2010/main" val="0"/>
              </a:ext>
            </a:extLst>
          </a:blip>
          <a:srcRect l="52327" r="15546"/>
          <a:stretch/>
        </p:blipFill>
        <p:spPr>
          <a:xfrm>
            <a:off x="9" y="3561515"/>
            <a:ext cx="9143999" cy="714375"/>
          </a:xfrm>
          <a:prstGeom prst="rect">
            <a:avLst/>
          </a:prstGeom>
        </p:spPr>
      </p:pic>
      <p:sp>
        <p:nvSpPr>
          <p:cNvPr id="2" name="Title 1"/>
          <p:cNvSpPr>
            <a:spLocks noGrp="1"/>
          </p:cNvSpPr>
          <p:nvPr>
            <p:ph type="title"/>
          </p:nvPr>
        </p:nvSpPr>
        <p:spPr>
          <a:xfrm>
            <a:off x="0" y="9131"/>
            <a:ext cx="9144000" cy="1190410"/>
          </a:xfrm>
        </p:spPr>
        <p:style>
          <a:lnRef idx="1">
            <a:schemeClr val="accent2"/>
          </a:lnRef>
          <a:fillRef idx="2">
            <a:schemeClr val="accent2"/>
          </a:fillRef>
          <a:effectRef idx="1">
            <a:schemeClr val="accent2"/>
          </a:effectRef>
          <a:fontRef idx="minor">
            <a:schemeClr val="dk1"/>
          </a:fontRef>
        </p:style>
        <p:txBody>
          <a:bodyPr>
            <a:noAutofit/>
          </a:bodyPr>
          <a:lstStyle/>
          <a:p>
            <a:r>
              <a:rPr lang="en-US" sz="3600" dirty="0" smtClean="0"/>
              <a:t>In development:</a:t>
            </a:r>
            <a:br>
              <a:rPr lang="en-US" sz="3600" dirty="0" smtClean="0"/>
            </a:br>
            <a:r>
              <a:rPr lang="en-US" sz="3200" dirty="0" smtClean="0"/>
              <a:t>Discover dependencies with “Delta DeepLIFT”</a:t>
            </a:r>
            <a:endParaRPr lang="en-US" sz="3200" dirty="0"/>
          </a:p>
        </p:txBody>
      </p:sp>
      <p:pic>
        <p:nvPicPr>
          <p:cNvPr id="6" name="Picture 5" descr="Screen Shot 2016-05-01 at 8.06.56 AM.png"/>
          <p:cNvPicPr>
            <a:picLocks noChangeAspect="1"/>
          </p:cNvPicPr>
          <p:nvPr/>
        </p:nvPicPr>
        <p:blipFill rotWithShape="1">
          <a:blip r:embed="rId3">
            <a:extLst>
              <a:ext uri="{28A0092B-C50C-407E-A947-70E740481C1C}">
                <a14:useLocalDpi xmlns:a14="http://schemas.microsoft.com/office/drawing/2010/main" val="0"/>
              </a:ext>
            </a:extLst>
          </a:blip>
          <a:srcRect l="52023" r="16541" b="21296"/>
          <a:stretch/>
        </p:blipFill>
        <p:spPr>
          <a:xfrm>
            <a:off x="0" y="4154678"/>
            <a:ext cx="9144000" cy="658623"/>
          </a:xfrm>
          <a:prstGeom prst="rect">
            <a:avLst/>
          </a:prstGeom>
        </p:spPr>
      </p:pic>
      <p:pic>
        <p:nvPicPr>
          <p:cNvPr id="7" name="Picture 6" descr="Screen Shot 2016-05-01 at 8.08.3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2317" y="4129715"/>
            <a:ext cx="441592" cy="541476"/>
          </a:xfrm>
          <a:prstGeom prst="rect">
            <a:avLst/>
          </a:prstGeom>
        </p:spPr>
      </p:pic>
      <p:pic>
        <p:nvPicPr>
          <p:cNvPr id="12" name="Picture 11"/>
          <p:cNvPicPr>
            <a:picLocks noChangeAspect="1"/>
          </p:cNvPicPr>
          <p:nvPr/>
        </p:nvPicPr>
        <p:blipFill rotWithShape="1">
          <a:blip r:embed="rId5"/>
          <a:srcRect l="8706" t="218" r="8182" b="10410"/>
          <a:stretch/>
        </p:blipFill>
        <p:spPr>
          <a:xfrm>
            <a:off x="2761657" y="2124240"/>
            <a:ext cx="1175344" cy="235079"/>
          </a:xfrm>
          <a:prstGeom prst="rect">
            <a:avLst/>
          </a:prstGeom>
        </p:spPr>
      </p:pic>
      <p:sp>
        <p:nvSpPr>
          <p:cNvPr id="13" name="TextBox 12"/>
          <p:cNvSpPr txBox="1"/>
          <p:nvPr/>
        </p:nvSpPr>
        <p:spPr>
          <a:xfrm>
            <a:off x="34631" y="1575954"/>
            <a:ext cx="4616693" cy="369332"/>
          </a:xfrm>
          <a:prstGeom prst="rect">
            <a:avLst/>
          </a:prstGeom>
          <a:noFill/>
        </p:spPr>
        <p:txBody>
          <a:bodyPr wrap="none" rtlCol="0">
            <a:spAutoFit/>
          </a:bodyPr>
          <a:lstStyle/>
          <a:p>
            <a:r>
              <a:rPr lang="en-US" dirty="0" smtClean="0"/>
              <a:t>Simulation: random background sequence with</a:t>
            </a:r>
            <a:endParaRPr lang="en-US" dirty="0"/>
          </a:p>
        </p:txBody>
      </p:sp>
      <p:pic>
        <p:nvPicPr>
          <p:cNvPr id="14" name="Picture 13"/>
          <p:cNvPicPr>
            <a:picLocks noChangeAspect="1"/>
          </p:cNvPicPr>
          <p:nvPr/>
        </p:nvPicPr>
        <p:blipFill rotWithShape="1">
          <a:blip r:embed="rId5"/>
          <a:srcRect l="8706" t="218" r="8182" b="10410"/>
          <a:stretch/>
        </p:blipFill>
        <p:spPr>
          <a:xfrm>
            <a:off x="4664357" y="1515345"/>
            <a:ext cx="1775021" cy="355019"/>
          </a:xfrm>
          <a:prstGeom prst="rect">
            <a:avLst/>
          </a:prstGeom>
        </p:spPr>
      </p:pic>
      <p:sp>
        <p:nvSpPr>
          <p:cNvPr id="15" name="TextBox 14"/>
          <p:cNvSpPr txBox="1"/>
          <p:nvPr/>
        </p:nvSpPr>
        <p:spPr>
          <a:xfrm>
            <a:off x="4675794" y="1532659"/>
            <a:ext cx="489324" cy="369332"/>
          </a:xfrm>
          <a:prstGeom prst="rect">
            <a:avLst/>
          </a:prstGeom>
          <a:noFill/>
        </p:spPr>
        <p:txBody>
          <a:bodyPr wrap="none" rtlCol="0">
            <a:spAutoFit/>
          </a:bodyPr>
          <a:lstStyle/>
          <a:p>
            <a:r>
              <a:rPr lang="en-US" dirty="0"/>
              <a:t>0</a:t>
            </a:r>
            <a:r>
              <a:rPr lang="en-US" dirty="0" smtClean="0"/>
              <a:t>-2</a:t>
            </a:r>
            <a:endParaRPr lang="en-US" dirty="0"/>
          </a:p>
        </p:txBody>
      </p:sp>
      <p:pic>
        <p:nvPicPr>
          <p:cNvPr id="16" name="Picture 15"/>
          <p:cNvPicPr>
            <a:picLocks noChangeAspect="1"/>
          </p:cNvPicPr>
          <p:nvPr/>
        </p:nvPicPr>
        <p:blipFill rotWithShape="1">
          <a:blip r:embed="rId6"/>
          <a:srcRect l="6727" b="11877"/>
          <a:stretch/>
        </p:blipFill>
        <p:spPr>
          <a:xfrm>
            <a:off x="6730890" y="1548313"/>
            <a:ext cx="1881911" cy="330710"/>
          </a:xfrm>
          <a:prstGeom prst="rect">
            <a:avLst/>
          </a:prstGeom>
        </p:spPr>
      </p:pic>
      <p:sp>
        <p:nvSpPr>
          <p:cNvPr id="17" name="TextBox 16"/>
          <p:cNvSpPr txBox="1"/>
          <p:nvPr/>
        </p:nvSpPr>
        <p:spPr>
          <a:xfrm>
            <a:off x="6583109" y="1543050"/>
            <a:ext cx="489324" cy="369332"/>
          </a:xfrm>
          <a:prstGeom prst="rect">
            <a:avLst/>
          </a:prstGeom>
          <a:noFill/>
        </p:spPr>
        <p:txBody>
          <a:bodyPr wrap="none" rtlCol="0">
            <a:spAutoFit/>
          </a:bodyPr>
          <a:lstStyle/>
          <a:p>
            <a:r>
              <a:rPr lang="en-US" dirty="0" smtClean="0"/>
              <a:t>0-2</a:t>
            </a:r>
            <a:endParaRPr lang="en-US" dirty="0"/>
          </a:p>
        </p:txBody>
      </p:sp>
      <p:sp>
        <p:nvSpPr>
          <p:cNvPr id="18" name="TextBox 17"/>
          <p:cNvSpPr txBox="1"/>
          <p:nvPr/>
        </p:nvSpPr>
        <p:spPr>
          <a:xfrm>
            <a:off x="381000" y="2043545"/>
            <a:ext cx="2461318" cy="369332"/>
          </a:xfrm>
          <a:prstGeom prst="rect">
            <a:avLst/>
          </a:prstGeom>
          <a:noFill/>
        </p:spPr>
        <p:txBody>
          <a:bodyPr wrap="none" rtlCol="0">
            <a:spAutoFit/>
          </a:bodyPr>
          <a:lstStyle/>
          <a:p>
            <a:r>
              <a:rPr lang="en-US" dirty="0" smtClean="0"/>
              <a:t>Positive set: at least one</a:t>
            </a:r>
            <a:endParaRPr lang="en-US" dirty="0"/>
          </a:p>
        </p:txBody>
      </p:sp>
      <p:sp>
        <p:nvSpPr>
          <p:cNvPr id="19" name="TextBox 18"/>
          <p:cNvSpPr txBox="1"/>
          <p:nvPr/>
        </p:nvSpPr>
        <p:spPr>
          <a:xfrm>
            <a:off x="3973955" y="2062594"/>
            <a:ext cx="1686091" cy="369332"/>
          </a:xfrm>
          <a:prstGeom prst="rect">
            <a:avLst/>
          </a:prstGeom>
          <a:noFill/>
        </p:spPr>
        <p:txBody>
          <a:bodyPr wrap="none" rtlCol="0">
            <a:spAutoFit/>
          </a:bodyPr>
          <a:lstStyle/>
          <a:p>
            <a:r>
              <a:rPr lang="en-US" dirty="0" smtClean="0"/>
              <a:t>and at least one</a:t>
            </a:r>
            <a:endParaRPr lang="en-US" dirty="0"/>
          </a:p>
        </p:txBody>
      </p:sp>
      <p:pic>
        <p:nvPicPr>
          <p:cNvPr id="20" name="Picture 19"/>
          <p:cNvPicPr>
            <a:picLocks noChangeAspect="1"/>
          </p:cNvPicPr>
          <p:nvPr/>
        </p:nvPicPr>
        <p:blipFill rotWithShape="1">
          <a:blip r:embed="rId6"/>
          <a:srcRect l="6727" b="11877"/>
          <a:stretch/>
        </p:blipFill>
        <p:spPr>
          <a:xfrm>
            <a:off x="5613296" y="2097815"/>
            <a:ext cx="1488096" cy="261505"/>
          </a:xfrm>
          <a:prstGeom prst="rect">
            <a:avLst/>
          </a:prstGeom>
        </p:spPr>
      </p:pic>
      <p:pic>
        <p:nvPicPr>
          <p:cNvPr id="22" name="Picture 21" descr="headshot_PeytonGreenside.png"/>
          <p:cNvPicPr>
            <a:picLocks noChangeAspect="1"/>
          </p:cNvPicPr>
          <p:nvPr/>
        </p:nvPicPr>
        <p:blipFill rotWithShape="1">
          <a:blip r:embed="rId7">
            <a:extLst>
              <a:ext uri="{28A0092B-C50C-407E-A947-70E740481C1C}">
                <a14:useLocalDpi xmlns:a14="http://schemas.microsoft.com/office/drawing/2010/main" val="0"/>
              </a:ext>
            </a:extLst>
          </a:blip>
          <a:srcRect b="33165"/>
          <a:stretch/>
        </p:blipFill>
        <p:spPr>
          <a:xfrm>
            <a:off x="8458204" y="0"/>
            <a:ext cx="685805" cy="695542"/>
          </a:xfrm>
          <a:prstGeom prst="rect">
            <a:avLst/>
          </a:prstGeom>
        </p:spPr>
      </p:pic>
      <p:grpSp>
        <p:nvGrpSpPr>
          <p:cNvPr id="8" name="Group 7"/>
          <p:cNvGrpSpPr/>
          <p:nvPr/>
        </p:nvGrpSpPr>
        <p:grpSpPr>
          <a:xfrm>
            <a:off x="635000" y="2727603"/>
            <a:ext cx="6514892" cy="375682"/>
            <a:chOff x="635000" y="3636819"/>
            <a:chExt cx="6514892" cy="500912"/>
          </a:xfrm>
        </p:grpSpPr>
        <p:sp>
          <p:nvSpPr>
            <p:cNvPr id="4" name="TextBox 3"/>
            <p:cNvSpPr txBox="1"/>
            <p:nvPr/>
          </p:nvSpPr>
          <p:spPr>
            <a:xfrm>
              <a:off x="635000" y="3636819"/>
              <a:ext cx="2821318" cy="492445"/>
            </a:xfrm>
            <a:prstGeom prst="rect">
              <a:avLst/>
            </a:prstGeom>
            <a:noFill/>
          </p:spPr>
          <p:txBody>
            <a:bodyPr wrap="none" rtlCol="0">
              <a:spAutoFit/>
            </a:bodyPr>
            <a:lstStyle/>
            <a:p>
              <a:r>
                <a:rPr lang="en-US" dirty="0" smtClean="0"/>
                <a:t>Identify sequences with one </a:t>
              </a:r>
              <a:endParaRPr lang="en-US" dirty="0"/>
            </a:p>
          </p:txBody>
        </p:sp>
        <p:pic>
          <p:nvPicPr>
            <p:cNvPr id="23" name="Picture 22"/>
            <p:cNvPicPr>
              <a:picLocks noChangeAspect="1"/>
            </p:cNvPicPr>
            <p:nvPr/>
          </p:nvPicPr>
          <p:blipFill rotWithShape="1">
            <a:blip r:embed="rId5"/>
            <a:srcRect l="8706" t="218" r="8182" b="10410"/>
            <a:stretch/>
          </p:blipFill>
          <p:spPr>
            <a:xfrm>
              <a:off x="3479784" y="3718237"/>
              <a:ext cx="1175344" cy="313438"/>
            </a:xfrm>
            <a:prstGeom prst="rect">
              <a:avLst/>
            </a:prstGeom>
          </p:spPr>
        </p:pic>
        <p:sp>
          <p:nvSpPr>
            <p:cNvPr id="24" name="TextBox 23"/>
            <p:cNvSpPr txBox="1"/>
            <p:nvPr/>
          </p:nvSpPr>
          <p:spPr>
            <a:xfrm>
              <a:off x="4712855" y="3645286"/>
              <a:ext cx="947833" cy="492445"/>
            </a:xfrm>
            <a:prstGeom prst="rect">
              <a:avLst/>
            </a:prstGeom>
            <a:noFill/>
          </p:spPr>
          <p:txBody>
            <a:bodyPr wrap="none" rtlCol="0">
              <a:spAutoFit/>
            </a:bodyPr>
            <a:lstStyle/>
            <a:p>
              <a:r>
                <a:rPr lang="en-US" dirty="0" smtClean="0"/>
                <a:t>and one </a:t>
              </a:r>
              <a:endParaRPr lang="en-US" dirty="0"/>
            </a:p>
          </p:txBody>
        </p:sp>
        <p:pic>
          <p:nvPicPr>
            <p:cNvPr id="25" name="Picture 24"/>
            <p:cNvPicPr>
              <a:picLocks noChangeAspect="1"/>
            </p:cNvPicPr>
            <p:nvPr/>
          </p:nvPicPr>
          <p:blipFill rotWithShape="1">
            <a:blip r:embed="rId6"/>
            <a:srcRect l="6727" b="11877"/>
            <a:stretch/>
          </p:blipFill>
          <p:spPr>
            <a:xfrm>
              <a:off x="5661796" y="3694543"/>
              <a:ext cx="1488096" cy="348674"/>
            </a:xfrm>
            <a:prstGeom prst="rect">
              <a:avLst/>
            </a:prstGeom>
          </p:spPr>
        </p:pic>
      </p:grpSp>
      <p:grpSp>
        <p:nvGrpSpPr>
          <p:cNvPr id="29" name="Group 28"/>
          <p:cNvGrpSpPr/>
          <p:nvPr/>
        </p:nvGrpSpPr>
        <p:grpSpPr>
          <a:xfrm>
            <a:off x="637314" y="3086543"/>
            <a:ext cx="2415309" cy="384467"/>
            <a:chOff x="637312" y="4115401"/>
            <a:chExt cx="2415309" cy="512623"/>
          </a:xfrm>
        </p:grpSpPr>
        <p:sp>
          <p:nvSpPr>
            <p:cNvPr id="26" name="TextBox 25"/>
            <p:cNvSpPr txBox="1"/>
            <p:nvPr/>
          </p:nvSpPr>
          <p:spPr>
            <a:xfrm>
              <a:off x="637312" y="4135581"/>
              <a:ext cx="1248997" cy="492443"/>
            </a:xfrm>
            <a:prstGeom prst="rect">
              <a:avLst/>
            </a:prstGeom>
            <a:noFill/>
          </p:spPr>
          <p:txBody>
            <a:bodyPr wrap="none" rtlCol="0">
              <a:spAutoFit/>
            </a:bodyPr>
            <a:lstStyle/>
            <a:p>
              <a:r>
                <a:rPr lang="en-US" dirty="0" smtClean="0"/>
                <a:t>Mutate the</a:t>
              </a:r>
              <a:endParaRPr lang="en-US" dirty="0"/>
            </a:p>
          </p:txBody>
        </p:sp>
        <p:pic>
          <p:nvPicPr>
            <p:cNvPr id="27" name="Picture 26"/>
            <p:cNvPicPr>
              <a:picLocks noChangeAspect="1"/>
            </p:cNvPicPr>
            <p:nvPr/>
          </p:nvPicPr>
          <p:blipFill rotWithShape="1">
            <a:blip r:embed="rId5"/>
            <a:srcRect l="8706" t="218" r="8182" b="10410"/>
            <a:stretch/>
          </p:blipFill>
          <p:spPr>
            <a:xfrm>
              <a:off x="1877277" y="4115401"/>
              <a:ext cx="1175344" cy="313438"/>
            </a:xfrm>
            <a:prstGeom prst="rect">
              <a:avLst/>
            </a:prstGeom>
          </p:spPr>
        </p:pic>
      </p:grpSp>
      <p:sp>
        <p:nvSpPr>
          <p:cNvPr id="28" name="TextBox 27"/>
          <p:cNvSpPr txBox="1"/>
          <p:nvPr/>
        </p:nvSpPr>
        <p:spPr>
          <a:xfrm>
            <a:off x="8319664" y="672983"/>
            <a:ext cx="913245" cy="492443"/>
          </a:xfrm>
          <a:prstGeom prst="rect">
            <a:avLst/>
          </a:prstGeom>
          <a:noFill/>
        </p:spPr>
        <p:txBody>
          <a:bodyPr wrap="square" rtlCol="0">
            <a:spAutoFit/>
          </a:bodyPr>
          <a:lstStyle/>
          <a:p>
            <a:r>
              <a:rPr lang="en-US" sz="1300" dirty="0" smtClean="0"/>
              <a:t>Peyton Greenside</a:t>
            </a:r>
            <a:endParaRPr lang="en-US" sz="1300" dirty="0"/>
          </a:p>
        </p:txBody>
      </p:sp>
      <p:sp>
        <p:nvSpPr>
          <p:cNvPr id="3" name="TextBox 2"/>
          <p:cNvSpPr txBox="1"/>
          <p:nvPr/>
        </p:nvSpPr>
        <p:spPr>
          <a:xfrm>
            <a:off x="4940302" y="1168400"/>
            <a:ext cx="1708971" cy="369332"/>
          </a:xfrm>
          <a:prstGeom prst="rect">
            <a:avLst/>
          </a:prstGeom>
          <a:noFill/>
        </p:spPr>
        <p:txBody>
          <a:bodyPr wrap="none" rtlCol="0">
            <a:spAutoFit/>
          </a:bodyPr>
          <a:lstStyle/>
          <a:p>
            <a:r>
              <a:rPr lang="en-US" dirty="0" smtClean="0"/>
              <a:t>(“Gata” pattern)</a:t>
            </a:r>
            <a:endParaRPr lang="en-US" dirty="0"/>
          </a:p>
        </p:txBody>
      </p:sp>
      <p:sp>
        <p:nvSpPr>
          <p:cNvPr id="30" name="TextBox 29"/>
          <p:cNvSpPr txBox="1"/>
          <p:nvPr/>
        </p:nvSpPr>
        <p:spPr>
          <a:xfrm>
            <a:off x="6985001" y="1168400"/>
            <a:ext cx="1540919" cy="369332"/>
          </a:xfrm>
          <a:prstGeom prst="rect">
            <a:avLst/>
          </a:prstGeom>
          <a:noFill/>
        </p:spPr>
        <p:txBody>
          <a:bodyPr wrap="none" rtlCol="0">
            <a:spAutoFit/>
          </a:bodyPr>
          <a:lstStyle/>
          <a:p>
            <a:r>
              <a:rPr lang="en-US" dirty="0" smtClean="0"/>
              <a:t>(“Tal” pattern)</a:t>
            </a:r>
            <a:endParaRPr lang="en-US" dirty="0"/>
          </a:p>
        </p:txBody>
      </p:sp>
    </p:spTree>
    <p:extLst>
      <p:ext uri="{BB962C8B-B14F-4D97-AF65-F5344CB8AC3E}">
        <p14:creationId xmlns:p14="http://schemas.microsoft.com/office/powerpoint/2010/main" val="18398562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p:cNvSpPr txBox="1"/>
          <p:nvPr/>
        </p:nvSpPr>
        <p:spPr>
          <a:xfrm>
            <a:off x="121649" y="3785520"/>
            <a:ext cx="377026" cy="369332"/>
          </a:xfrm>
          <a:prstGeom prst="rect">
            <a:avLst/>
          </a:prstGeom>
          <a:noFill/>
        </p:spPr>
        <p:txBody>
          <a:bodyPr wrap="none" rtlCol="0">
            <a:spAutoFit/>
          </a:bodyPr>
          <a:lstStyle/>
          <a:p>
            <a:r>
              <a:rPr lang="en-US" b="1" dirty="0" smtClean="0">
                <a:solidFill>
                  <a:srgbClr val="FF0000"/>
                </a:solidFill>
              </a:rPr>
              <a:t>-</a:t>
            </a:r>
            <a:r>
              <a:rPr lang="en-US" b="1" dirty="0">
                <a:solidFill>
                  <a:srgbClr val="FF0000"/>
                </a:solidFill>
              </a:rPr>
              <a:t>6</a:t>
            </a:r>
          </a:p>
        </p:txBody>
      </p:sp>
      <p:sp>
        <p:nvSpPr>
          <p:cNvPr id="2" name="Title 1"/>
          <p:cNvSpPr>
            <a:spLocks noGrp="1"/>
          </p:cNvSpPr>
          <p:nvPr>
            <p:ph type="title"/>
          </p:nvPr>
        </p:nvSpPr>
        <p:spPr>
          <a:xfrm>
            <a:off x="0" y="82154"/>
            <a:ext cx="9144000" cy="857250"/>
          </a:xfrm>
        </p:spPr>
        <p:txBody>
          <a:bodyPr>
            <a:noAutofit/>
          </a:bodyPr>
          <a:lstStyle/>
          <a:p>
            <a:r>
              <a:rPr lang="en-US" sz="3600" dirty="0" smtClean="0"/>
              <a:t>The DeepLIFT solution: consider different orders for </a:t>
            </a:r>
            <a:r>
              <a:rPr lang="en-US" sz="3600" dirty="0"/>
              <a:t>adding positive </a:t>
            </a:r>
            <a:r>
              <a:rPr lang="en-US" sz="3600" dirty="0" smtClean="0"/>
              <a:t>and negative terms</a:t>
            </a:r>
            <a:endParaRPr lang="en-US" sz="3600" dirty="0"/>
          </a:p>
        </p:txBody>
      </p:sp>
      <p:sp>
        <p:nvSpPr>
          <p:cNvPr id="21" name="TextBox 20"/>
          <p:cNvSpPr txBox="1"/>
          <p:nvPr/>
        </p:nvSpPr>
        <p:spPr>
          <a:xfrm>
            <a:off x="509519" y="1397670"/>
            <a:ext cx="2733546" cy="461665"/>
          </a:xfrm>
          <a:prstGeom prst="rect">
            <a:avLst/>
          </a:prstGeom>
          <a:noFill/>
        </p:spPr>
        <p:txBody>
          <a:bodyPr wrap="square" rtlCol="0">
            <a:spAutoFit/>
          </a:bodyPr>
          <a:lstStyle/>
          <a:p>
            <a:r>
              <a:rPr lang="en-US" sz="2400" b="1" dirty="0" smtClean="0"/>
              <a:t>y = </a:t>
            </a:r>
            <a:r>
              <a:rPr lang="en-US" sz="2400" b="1" dirty="0" smtClean="0">
                <a:solidFill>
                  <a:srgbClr val="008000"/>
                </a:solidFill>
              </a:rPr>
              <a:t>i</a:t>
            </a:r>
            <a:r>
              <a:rPr lang="en-US" sz="2400" b="1" baseline="-25000" dirty="0" smtClean="0">
                <a:solidFill>
                  <a:srgbClr val="008000"/>
                </a:solidFill>
              </a:rPr>
              <a:t>1</a:t>
            </a:r>
            <a:r>
              <a:rPr lang="en-US" sz="2400" b="1" dirty="0" smtClean="0"/>
              <a:t> – </a:t>
            </a:r>
            <a:r>
              <a:rPr lang="en-US" sz="2400" b="1" dirty="0" err="1" smtClean="0"/>
              <a:t>ReLU</a:t>
            </a:r>
            <a:r>
              <a:rPr lang="en-US" sz="2400" b="1" dirty="0" smtClean="0"/>
              <a:t>(</a:t>
            </a:r>
            <a:r>
              <a:rPr lang="en-US" sz="2400" b="1" dirty="0" smtClean="0">
                <a:solidFill>
                  <a:srgbClr val="008000"/>
                </a:solidFill>
              </a:rPr>
              <a:t>i</a:t>
            </a:r>
            <a:r>
              <a:rPr lang="en-US" sz="2400" b="1" baseline="-25000" dirty="0" smtClean="0">
                <a:solidFill>
                  <a:srgbClr val="008000"/>
                </a:solidFill>
              </a:rPr>
              <a:t>1</a:t>
            </a:r>
            <a:r>
              <a:rPr lang="en-US" sz="2400" b="1" dirty="0" smtClean="0"/>
              <a:t> – </a:t>
            </a:r>
            <a:r>
              <a:rPr lang="en-US" sz="2400" b="1" dirty="0" smtClean="0">
                <a:solidFill>
                  <a:srgbClr val="FF0000"/>
                </a:solidFill>
              </a:rPr>
              <a:t>i</a:t>
            </a:r>
            <a:r>
              <a:rPr lang="en-US" sz="2400" b="1" baseline="-25000" dirty="0" smtClean="0">
                <a:solidFill>
                  <a:srgbClr val="FF0000"/>
                </a:solidFill>
              </a:rPr>
              <a:t>2</a:t>
            </a:r>
            <a:r>
              <a:rPr lang="en-US" sz="2400" b="1" dirty="0" smtClean="0"/>
              <a:t>)</a:t>
            </a:r>
          </a:p>
        </p:txBody>
      </p:sp>
      <p:sp>
        <p:nvSpPr>
          <p:cNvPr id="35" name="TextBox 34"/>
          <p:cNvSpPr txBox="1"/>
          <p:nvPr/>
        </p:nvSpPr>
        <p:spPr>
          <a:xfrm>
            <a:off x="12700" y="2711455"/>
            <a:ext cx="2861668" cy="646331"/>
          </a:xfrm>
          <a:prstGeom prst="rect">
            <a:avLst/>
          </a:prstGeom>
          <a:noFill/>
        </p:spPr>
        <p:txBody>
          <a:bodyPr wrap="none" rtlCol="0">
            <a:spAutoFit/>
          </a:bodyPr>
          <a:lstStyle/>
          <a:p>
            <a:r>
              <a:rPr lang="en-US" dirty="0" smtClean="0"/>
              <a:t>Standard breakdown:</a:t>
            </a:r>
          </a:p>
          <a:p>
            <a:r>
              <a:rPr lang="en-US" b="1" dirty="0"/>
              <a:t>4</a:t>
            </a:r>
            <a:r>
              <a:rPr lang="en-US" b="1" dirty="0" smtClean="0"/>
              <a:t> =</a:t>
            </a:r>
            <a:r>
              <a:rPr lang="en-US" b="1" dirty="0" smtClean="0">
                <a:solidFill>
                  <a:srgbClr val="008000"/>
                </a:solidFill>
              </a:rPr>
              <a:t> (10 from i</a:t>
            </a:r>
            <a:r>
              <a:rPr lang="en-US" b="1" baseline="-25000" dirty="0" smtClean="0">
                <a:solidFill>
                  <a:srgbClr val="008000"/>
                </a:solidFill>
              </a:rPr>
              <a:t>1</a:t>
            </a:r>
            <a:r>
              <a:rPr lang="en-US" b="1" dirty="0" smtClean="0">
                <a:solidFill>
                  <a:srgbClr val="008000"/>
                </a:solidFill>
              </a:rPr>
              <a:t>)</a:t>
            </a:r>
            <a:r>
              <a:rPr lang="en-US" b="1" dirty="0" smtClean="0"/>
              <a:t> + </a:t>
            </a:r>
            <a:r>
              <a:rPr lang="en-US" b="1" dirty="0" smtClean="0">
                <a:solidFill>
                  <a:srgbClr val="FF0000"/>
                </a:solidFill>
              </a:rPr>
              <a:t>(-</a:t>
            </a:r>
            <a:r>
              <a:rPr lang="en-US" b="1" dirty="0">
                <a:solidFill>
                  <a:srgbClr val="FF0000"/>
                </a:solidFill>
              </a:rPr>
              <a:t>6</a:t>
            </a:r>
            <a:r>
              <a:rPr lang="en-US" b="1" dirty="0" smtClean="0">
                <a:solidFill>
                  <a:srgbClr val="FF0000"/>
                </a:solidFill>
              </a:rPr>
              <a:t> from i</a:t>
            </a:r>
            <a:r>
              <a:rPr lang="en-US" b="1" baseline="-25000" dirty="0" smtClean="0">
                <a:solidFill>
                  <a:srgbClr val="FF0000"/>
                </a:solidFill>
              </a:rPr>
              <a:t>2</a:t>
            </a:r>
            <a:r>
              <a:rPr lang="en-US" b="1" dirty="0" smtClean="0">
                <a:solidFill>
                  <a:srgbClr val="FF0000"/>
                </a:solidFill>
              </a:rPr>
              <a:t>)</a:t>
            </a:r>
            <a:endParaRPr lang="en-US" b="1" baseline="-25000" dirty="0">
              <a:solidFill>
                <a:srgbClr val="FF0000"/>
              </a:solidFill>
            </a:endParaRPr>
          </a:p>
        </p:txBody>
      </p:sp>
      <p:grpSp>
        <p:nvGrpSpPr>
          <p:cNvPr id="36" name="Group 35"/>
          <p:cNvGrpSpPr/>
          <p:nvPr/>
        </p:nvGrpSpPr>
        <p:grpSpPr>
          <a:xfrm>
            <a:off x="190501" y="3606783"/>
            <a:ext cx="2455662" cy="893687"/>
            <a:chOff x="196877" y="2514600"/>
            <a:chExt cx="1758923" cy="952500"/>
          </a:xfrm>
        </p:grpSpPr>
        <p:grpSp>
          <p:nvGrpSpPr>
            <p:cNvPr id="37" name="Group 36"/>
            <p:cNvGrpSpPr/>
            <p:nvPr/>
          </p:nvGrpSpPr>
          <p:grpSpPr>
            <a:xfrm>
              <a:off x="203200" y="2514600"/>
              <a:ext cx="1752600" cy="952500"/>
              <a:chOff x="203200" y="2514600"/>
              <a:chExt cx="1752600" cy="952500"/>
            </a:xfrm>
          </p:grpSpPr>
          <p:cxnSp>
            <p:nvCxnSpPr>
              <p:cNvPr id="40" name="Straight Connector 39"/>
              <p:cNvCxnSpPr/>
              <p:nvPr/>
            </p:nvCxnSpPr>
            <p:spPr>
              <a:xfrm>
                <a:off x="850900" y="2514600"/>
                <a:ext cx="0" cy="952500"/>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203200" y="3441700"/>
                <a:ext cx="1752600" cy="12700"/>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cxnSp>
          <p:nvCxnSpPr>
            <p:cNvPr id="38" name="Straight Connector 37"/>
            <p:cNvCxnSpPr/>
            <p:nvPr/>
          </p:nvCxnSpPr>
          <p:spPr>
            <a:xfrm flipH="1">
              <a:off x="850900" y="2578100"/>
              <a:ext cx="1028700" cy="863600"/>
            </a:xfrm>
            <a:prstGeom prst="line">
              <a:avLst/>
            </a:prstGeom>
            <a:ln>
              <a:solidFill>
                <a:srgbClr val="3366FF"/>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196877" y="3429000"/>
              <a:ext cx="654023" cy="6051"/>
            </a:xfrm>
            <a:prstGeom prst="line">
              <a:avLst/>
            </a:prstGeom>
            <a:ln>
              <a:solidFill>
                <a:srgbClr val="3366FF"/>
              </a:solidFill>
            </a:ln>
            <a:effectLst/>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642596" y="3263613"/>
            <a:ext cx="1267369" cy="369332"/>
          </a:xfrm>
          <a:prstGeom prst="rect">
            <a:avLst/>
          </a:prstGeom>
          <a:noFill/>
        </p:spPr>
        <p:txBody>
          <a:bodyPr wrap="none" rtlCol="0">
            <a:spAutoFit/>
          </a:bodyPr>
          <a:lstStyle/>
          <a:p>
            <a:r>
              <a:rPr lang="en-US" b="1" dirty="0" err="1" smtClean="0"/>
              <a:t>ReLU</a:t>
            </a:r>
            <a:r>
              <a:rPr lang="en-US" b="1" dirty="0" smtClean="0"/>
              <a:t>(</a:t>
            </a:r>
            <a:r>
              <a:rPr lang="en-US" b="1" dirty="0" smtClean="0">
                <a:solidFill>
                  <a:srgbClr val="008000"/>
                </a:solidFill>
              </a:rPr>
              <a:t>i</a:t>
            </a:r>
            <a:r>
              <a:rPr lang="en-US" b="1" baseline="-25000" dirty="0" smtClean="0">
                <a:solidFill>
                  <a:srgbClr val="008000"/>
                </a:solidFill>
              </a:rPr>
              <a:t>1</a:t>
            </a:r>
            <a:r>
              <a:rPr lang="en-US" b="1" dirty="0" smtClean="0"/>
              <a:t> - </a:t>
            </a:r>
            <a:r>
              <a:rPr lang="en-US" b="1" dirty="0" smtClean="0">
                <a:solidFill>
                  <a:srgbClr val="FF0000"/>
                </a:solidFill>
              </a:rPr>
              <a:t>i</a:t>
            </a:r>
            <a:r>
              <a:rPr lang="en-US" b="1" baseline="-25000" dirty="0" smtClean="0">
                <a:solidFill>
                  <a:srgbClr val="FF0000"/>
                </a:solidFill>
              </a:rPr>
              <a:t>2</a:t>
            </a:r>
            <a:r>
              <a:rPr lang="en-US" b="1" dirty="0" smtClean="0"/>
              <a:t>)</a:t>
            </a:r>
            <a:endParaRPr lang="en-US" b="1" dirty="0"/>
          </a:p>
        </p:txBody>
      </p:sp>
      <p:sp>
        <p:nvSpPr>
          <p:cNvPr id="43" name="TextBox 42"/>
          <p:cNvSpPr txBox="1"/>
          <p:nvPr/>
        </p:nvSpPr>
        <p:spPr>
          <a:xfrm>
            <a:off x="2646164" y="4274069"/>
            <a:ext cx="633507" cy="369332"/>
          </a:xfrm>
          <a:prstGeom prst="rect">
            <a:avLst/>
          </a:prstGeom>
          <a:noFill/>
        </p:spPr>
        <p:txBody>
          <a:bodyPr wrap="none" rtlCol="0">
            <a:spAutoFit/>
          </a:bodyPr>
          <a:lstStyle/>
          <a:p>
            <a:r>
              <a:rPr lang="en-US" b="1" dirty="0" smtClean="0"/>
              <a:t>i</a:t>
            </a:r>
            <a:r>
              <a:rPr lang="en-US" b="1" baseline="-25000" dirty="0" smtClean="0"/>
              <a:t>1</a:t>
            </a:r>
            <a:r>
              <a:rPr lang="en-US" b="1" dirty="0" smtClean="0"/>
              <a:t> - i</a:t>
            </a:r>
            <a:r>
              <a:rPr lang="en-US" b="1" baseline="-25000" dirty="0" smtClean="0"/>
              <a:t>2</a:t>
            </a:r>
            <a:endParaRPr lang="en-US" b="1" dirty="0"/>
          </a:p>
        </p:txBody>
      </p:sp>
      <p:cxnSp>
        <p:nvCxnSpPr>
          <p:cNvPr id="44" name="Straight Arrow Connector 43"/>
          <p:cNvCxnSpPr/>
          <p:nvPr/>
        </p:nvCxnSpPr>
        <p:spPr>
          <a:xfrm flipV="1">
            <a:off x="1103593" y="4714955"/>
            <a:ext cx="1312070" cy="1191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1529131" y="4857945"/>
            <a:ext cx="851073" cy="1191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2344742" y="3761688"/>
            <a:ext cx="17731" cy="71495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1688707" y="4428975"/>
            <a:ext cx="671979" cy="369332"/>
          </a:xfrm>
          <a:prstGeom prst="rect">
            <a:avLst/>
          </a:prstGeom>
          <a:noFill/>
        </p:spPr>
        <p:txBody>
          <a:bodyPr wrap="none" rtlCol="0">
            <a:spAutoFit/>
          </a:bodyPr>
          <a:lstStyle/>
          <a:p>
            <a:r>
              <a:rPr lang="en-US" b="1" dirty="0" smtClean="0">
                <a:solidFill>
                  <a:srgbClr val="008000"/>
                </a:solidFill>
              </a:rPr>
              <a:t>i</a:t>
            </a:r>
            <a:r>
              <a:rPr lang="en-US" b="1" baseline="-25000" dirty="0" smtClean="0">
                <a:solidFill>
                  <a:srgbClr val="008000"/>
                </a:solidFill>
              </a:rPr>
              <a:t>1</a:t>
            </a:r>
            <a:r>
              <a:rPr lang="en-US" b="1" dirty="0" smtClean="0">
                <a:solidFill>
                  <a:srgbClr val="008000"/>
                </a:solidFill>
              </a:rPr>
              <a:t>=10</a:t>
            </a:r>
            <a:endParaRPr lang="en-US" b="1" dirty="0">
              <a:solidFill>
                <a:srgbClr val="008000"/>
              </a:solidFill>
            </a:endParaRPr>
          </a:p>
        </p:txBody>
      </p:sp>
      <p:sp>
        <p:nvSpPr>
          <p:cNvPr id="48" name="TextBox 47"/>
          <p:cNvSpPr txBox="1"/>
          <p:nvPr/>
        </p:nvSpPr>
        <p:spPr>
          <a:xfrm>
            <a:off x="1724168" y="4810281"/>
            <a:ext cx="551315" cy="369332"/>
          </a:xfrm>
          <a:prstGeom prst="rect">
            <a:avLst/>
          </a:prstGeom>
          <a:noFill/>
        </p:spPr>
        <p:txBody>
          <a:bodyPr wrap="none" rtlCol="0">
            <a:spAutoFit/>
          </a:bodyPr>
          <a:lstStyle/>
          <a:p>
            <a:r>
              <a:rPr lang="en-US" b="1" dirty="0">
                <a:solidFill>
                  <a:srgbClr val="FF0000"/>
                </a:solidFill>
              </a:rPr>
              <a:t>i</a:t>
            </a:r>
            <a:r>
              <a:rPr lang="en-US" b="1" baseline="-25000" dirty="0" smtClean="0">
                <a:solidFill>
                  <a:srgbClr val="FF0000"/>
                </a:solidFill>
              </a:rPr>
              <a:t>2</a:t>
            </a:r>
            <a:r>
              <a:rPr lang="en-US" b="1" dirty="0" smtClean="0">
                <a:solidFill>
                  <a:srgbClr val="FF0000"/>
                </a:solidFill>
              </a:rPr>
              <a:t>=6</a:t>
            </a:r>
            <a:endParaRPr lang="en-US" b="1" dirty="0">
              <a:solidFill>
                <a:srgbClr val="FF0000"/>
              </a:solidFill>
            </a:endParaRPr>
          </a:p>
        </p:txBody>
      </p:sp>
      <p:sp>
        <p:nvSpPr>
          <p:cNvPr id="49" name="TextBox 48"/>
          <p:cNvSpPr txBox="1"/>
          <p:nvPr/>
        </p:nvSpPr>
        <p:spPr>
          <a:xfrm>
            <a:off x="448298" y="3750710"/>
            <a:ext cx="533620" cy="369332"/>
          </a:xfrm>
          <a:prstGeom prst="rect">
            <a:avLst/>
          </a:prstGeom>
          <a:noFill/>
        </p:spPr>
        <p:txBody>
          <a:bodyPr wrap="none" rtlCol="0">
            <a:spAutoFit/>
          </a:bodyPr>
          <a:lstStyle/>
          <a:p>
            <a:r>
              <a:rPr lang="en-US" b="1" dirty="0" smtClean="0">
                <a:solidFill>
                  <a:srgbClr val="008000"/>
                </a:solidFill>
              </a:rPr>
              <a:t>+10</a:t>
            </a:r>
            <a:endParaRPr lang="en-US" b="1" dirty="0">
              <a:solidFill>
                <a:srgbClr val="008000"/>
              </a:solidFill>
            </a:endParaRPr>
          </a:p>
        </p:txBody>
      </p:sp>
      <p:cxnSp>
        <p:nvCxnSpPr>
          <p:cNvPr id="54" name="Straight Connector 53"/>
          <p:cNvCxnSpPr/>
          <p:nvPr/>
        </p:nvCxnSpPr>
        <p:spPr>
          <a:xfrm flipV="1">
            <a:off x="1549400" y="4214489"/>
            <a:ext cx="15192" cy="274961"/>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085863" y="3761688"/>
            <a:ext cx="1258878" cy="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139056" y="4226406"/>
            <a:ext cx="443267" cy="11916"/>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924634" y="3761689"/>
            <a:ext cx="0" cy="69111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479641" y="3763086"/>
            <a:ext cx="0" cy="47523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6390924" y="2714625"/>
            <a:ext cx="2724611" cy="646331"/>
          </a:xfrm>
          <a:prstGeom prst="rect">
            <a:avLst/>
          </a:prstGeom>
          <a:noFill/>
        </p:spPr>
        <p:txBody>
          <a:bodyPr wrap="none" rtlCol="0">
            <a:spAutoFit/>
          </a:bodyPr>
          <a:lstStyle/>
          <a:p>
            <a:r>
              <a:rPr lang="en-US" dirty="0"/>
              <a:t>O</a:t>
            </a:r>
            <a:r>
              <a:rPr lang="en-US" dirty="0" smtClean="0"/>
              <a:t>ther possible breakdown:</a:t>
            </a:r>
          </a:p>
          <a:p>
            <a:r>
              <a:rPr lang="en-US" b="1" dirty="0"/>
              <a:t>4</a:t>
            </a:r>
            <a:r>
              <a:rPr lang="en-US" b="1" dirty="0" smtClean="0"/>
              <a:t> = </a:t>
            </a:r>
            <a:r>
              <a:rPr lang="en-US" b="1" dirty="0" smtClean="0">
                <a:solidFill>
                  <a:srgbClr val="008000"/>
                </a:solidFill>
              </a:rPr>
              <a:t>(4 from i</a:t>
            </a:r>
            <a:r>
              <a:rPr lang="en-US" b="1" baseline="-25000" dirty="0" smtClean="0">
                <a:solidFill>
                  <a:srgbClr val="008000"/>
                </a:solidFill>
              </a:rPr>
              <a:t>1</a:t>
            </a:r>
            <a:r>
              <a:rPr lang="en-US" b="1" dirty="0" smtClean="0">
                <a:solidFill>
                  <a:srgbClr val="008000"/>
                </a:solidFill>
              </a:rPr>
              <a:t>)</a:t>
            </a:r>
            <a:r>
              <a:rPr lang="en-US" b="1" dirty="0" smtClean="0"/>
              <a:t> + </a:t>
            </a:r>
            <a:r>
              <a:rPr lang="en-US" b="1" dirty="0" smtClean="0">
                <a:solidFill>
                  <a:srgbClr val="FF0000"/>
                </a:solidFill>
              </a:rPr>
              <a:t>(0 from i</a:t>
            </a:r>
            <a:r>
              <a:rPr lang="en-US" b="1" baseline="-25000" dirty="0" smtClean="0">
                <a:solidFill>
                  <a:srgbClr val="FF0000"/>
                </a:solidFill>
              </a:rPr>
              <a:t>2</a:t>
            </a:r>
            <a:r>
              <a:rPr lang="en-US" b="1" dirty="0" smtClean="0">
                <a:solidFill>
                  <a:srgbClr val="FF0000"/>
                </a:solidFill>
              </a:rPr>
              <a:t>)</a:t>
            </a:r>
            <a:endParaRPr lang="en-US" b="1" dirty="0">
              <a:solidFill>
                <a:srgbClr val="FF0000"/>
              </a:solidFill>
            </a:endParaRPr>
          </a:p>
        </p:txBody>
      </p:sp>
      <p:grpSp>
        <p:nvGrpSpPr>
          <p:cNvPr id="79" name="Group 78"/>
          <p:cNvGrpSpPr/>
          <p:nvPr/>
        </p:nvGrpSpPr>
        <p:grpSpPr>
          <a:xfrm>
            <a:off x="6133724" y="3559625"/>
            <a:ext cx="2407685" cy="901265"/>
            <a:chOff x="203200" y="2514600"/>
            <a:chExt cx="1752600" cy="952500"/>
          </a:xfrm>
        </p:grpSpPr>
        <p:grpSp>
          <p:nvGrpSpPr>
            <p:cNvPr id="80" name="Group 79"/>
            <p:cNvGrpSpPr/>
            <p:nvPr/>
          </p:nvGrpSpPr>
          <p:grpSpPr>
            <a:xfrm>
              <a:off x="203200" y="2514600"/>
              <a:ext cx="1752600" cy="952500"/>
              <a:chOff x="203200" y="2514600"/>
              <a:chExt cx="1752600" cy="952500"/>
            </a:xfrm>
          </p:grpSpPr>
          <p:cxnSp>
            <p:nvCxnSpPr>
              <p:cNvPr id="83" name="Straight Connector 82"/>
              <p:cNvCxnSpPr/>
              <p:nvPr/>
            </p:nvCxnSpPr>
            <p:spPr>
              <a:xfrm>
                <a:off x="850900" y="2514600"/>
                <a:ext cx="0" cy="952500"/>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203200" y="3441700"/>
                <a:ext cx="1752600" cy="12700"/>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cxnSp>
          <p:nvCxnSpPr>
            <p:cNvPr id="81" name="Straight Connector 80"/>
            <p:cNvCxnSpPr/>
            <p:nvPr/>
          </p:nvCxnSpPr>
          <p:spPr>
            <a:xfrm flipH="1">
              <a:off x="850900" y="2578100"/>
              <a:ext cx="1028700" cy="863600"/>
            </a:xfrm>
            <a:prstGeom prst="line">
              <a:avLst/>
            </a:prstGeom>
            <a:ln>
              <a:solidFill>
                <a:srgbClr val="3366FF"/>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a:off x="221961" y="3433530"/>
              <a:ext cx="628630" cy="10066"/>
            </a:xfrm>
            <a:prstGeom prst="line">
              <a:avLst/>
            </a:prstGeom>
            <a:ln>
              <a:solidFill>
                <a:srgbClr val="3366FF"/>
              </a:solidFill>
            </a:ln>
            <a:effectLst/>
          </p:spPr>
          <p:style>
            <a:lnRef idx="2">
              <a:schemeClr val="accent1"/>
            </a:lnRef>
            <a:fillRef idx="0">
              <a:schemeClr val="accent1"/>
            </a:fillRef>
            <a:effectRef idx="1">
              <a:schemeClr val="accent1"/>
            </a:effectRef>
            <a:fontRef idx="minor">
              <a:schemeClr val="tx1"/>
            </a:fontRef>
          </p:style>
        </p:cxnSp>
      </p:grpSp>
      <p:sp>
        <p:nvSpPr>
          <p:cNvPr id="85" name="TextBox 84"/>
          <p:cNvSpPr txBox="1"/>
          <p:nvPr/>
        </p:nvSpPr>
        <p:spPr>
          <a:xfrm>
            <a:off x="6569899" y="3248553"/>
            <a:ext cx="1267369" cy="369332"/>
          </a:xfrm>
          <a:prstGeom prst="rect">
            <a:avLst/>
          </a:prstGeom>
          <a:noFill/>
        </p:spPr>
        <p:txBody>
          <a:bodyPr wrap="none" rtlCol="0">
            <a:spAutoFit/>
          </a:bodyPr>
          <a:lstStyle/>
          <a:p>
            <a:r>
              <a:rPr lang="en-US" b="1" dirty="0" err="1" smtClean="0"/>
              <a:t>ReLU</a:t>
            </a:r>
            <a:r>
              <a:rPr lang="en-US" b="1" dirty="0" smtClean="0"/>
              <a:t>(</a:t>
            </a:r>
            <a:r>
              <a:rPr lang="en-US" b="1" dirty="0" smtClean="0">
                <a:solidFill>
                  <a:srgbClr val="008000"/>
                </a:solidFill>
              </a:rPr>
              <a:t>i</a:t>
            </a:r>
            <a:r>
              <a:rPr lang="en-US" b="1" baseline="-25000" dirty="0" smtClean="0">
                <a:solidFill>
                  <a:srgbClr val="008000"/>
                </a:solidFill>
              </a:rPr>
              <a:t>1</a:t>
            </a:r>
            <a:r>
              <a:rPr lang="en-US" b="1" dirty="0" smtClean="0"/>
              <a:t> - </a:t>
            </a:r>
            <a:r>
              <a:rPr lang="en-US" b="1" dirty="0" smtClean="0">
                <a:solidFill>
                  <a:srgbClr val="FF0000"/>
                </a:solidFill>
              </a:rPr>
              <a:t>i</a:t>
            </a:r>
            <a:r>
              <a:rPr lang="en-US" b="1" baseline="-25000" dirty="0" smtClean="0">
                <a:solidFill>
                  <a:srgbClr val="FF0000"/>
                </a:solidFill>
              </a:rPr>
              <a:t>2</a:t>
            </a:r>
            <a:r>
              <a:rPr lang="en-US" b="1" dirty="0" smtClean="0"/>
              <a:t>)</a:t>
            </a:r>
            <a:endParaRPr lang="en-US" b="1" dirty="0"/>
          </a:p>
        </p:txBody>
      </p:sp>
      <p:sp>
        <p:nvSpPr>
          <p:cNvPr id="86" name="TextBox 85"/>
          <p:cNvSpPr txBox="1"/>
          <p:nvPr/>
        </p:nvSpPr>
        <p:spPr>
          <a:xfrm>
            <a:off x="8541409" y="4232570"/>
            <a:ext cx="633507" cy="369332"/>
          </a:xfrm>
          <a:prstGeom prst="rect">
            <a:avLst/>
          </a:prstGeom>
          <a:noFill/>
        </p:spPr>
        <p:txBody>
          <a:bodyPr wrap="none" rtlCol="0">
            <a:spAutoFit/>
          </a:bodyPr>
          <a:lstStyle/>
          <a:p>
            <a:r>
              <a:rPr lang="en-US" b="1" dirty="0" smtClean="0"/>
              <a:t>i</a:t>
            </a:r>
            <a:r>
              <a:rPr lang="en-US" b="1" baseline="-25000" dirty="0" smtClean="0"/>
              <a:t>1</a:t>
            </a:r>
            <a:r>
              <a:rPr lang="en-US" b="1" dirty="0" smtClean="0"/>
              <a:t> - i</a:t>
            </a:r>
            <a:r>
              <a:rPr lang="en-US" b="1" baseline="-25000" dirty="0" smtClean="0"/>
              <a:t>2</a:t>
            </a:r>
            <a:endParaRPr lang="en-US" b="1" dirty="0"/>
          </a:p>
        </p:txBody>
      </p:sp>
      <p:cxnSp>
        <p:nvCxnSpPr>
          <p:cNvPr id="87" name="Straight Arrow Connector 86"/>
          <p:cNvCxnSpPr/>
          <p:nvPr/>
        </p:nvCxnSpPr>
        <p:spPr>
          <a:xfrm flipV="1">
            <a:off x="6220958" y="4821396"/>
            <a:ext cx="1291077" cy="1201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6657134" y="4797362"/>
            <a:ext cx="671979" cy="369332"/>
          </a:xfrm>
          <a:prstGeom prst="rect">
            <a:avLst/>
          </a:prstGeom>
          <a:noFill/>
        </p:spPr>
        <p:txBody>
          <a:bodyPr wrap="none" rtlCol="0">
            <a:spAutoFit/>
          </a:bodyPr>
          <a:lstStyle/>
          <a:p>
            <a:r>
              <a:rPr lang="en-US" b="1" dirty="0" smtClean="0">
                <a:solidFill>
                  <a:srgbClr val="008000"/>
                </a:solidFill>
              </a:rPr>
              <a:t>i</a:t>
            </a:r>
            <a:r>
              <a:rPr lang="en-US" b="1" baseline="-25000" dirty="0" smtClean="0">
                <a:solidFill>
                  <a:srgbClr val="008000"/>
                </a:solidFill>
              </a:rPr>
              <a:t>1</a:t>
            </a:r>
            <a:r>
              <a:rPr lang="en-US" b="1" dirty="0" smtClean="0">
                <a:solidFill>
                  <a:srgbClr val="008000"/>
                </a:solidFill>
              </a:rPr>
              <a:t>=10</a:t>
            </a:r>
            <a:endParaRPr lang="en-US" b="1" dirty="0">
              <a:solidFill>
                <a:srgbClr val="008000"/>
              </a:solidFill>
            </a:endParaRPr>
          </a:p>
        </p:txBody>
      </p:sp>
      <p:sp>
        <p:nvSpPr>
          <p:cNvPr id="91" name="TextBox 90"/>
          <p:cNvSpPr txBox="1"/>
          <p:nvPr/>
        </p:nvSpPr>
        <p:spPr>
          <a:xfrm>
            <a:off x="6535005" y="4412822"/>
            <a:ext cx="551315" cy="369332"/>
          </a:xfrm>
          <a:prstGeom prst="rect">
            <a:avLst/>
          </a:prstGeom>
          <a:noFill/>
        </p:spPr>
        <p:txBody>
          <a:bodyPr wrap="none" rtlCol="0">
            <a:spAutoFit/>
          </a:bodyPr>
          <a:lstStyle/>
          <a:p>
            <a:r>
              <a:rPr lang="en-US" b="1" dirty="0" smtClean="0">
                <a:solidFill>
                  <a:srgbClr val="FF0000"/>
                </a:solidFill>
              </a:rPr>
              <a:t>i</a:t>
            </a:r>
            <a:r>
              <a:rPr lang="en-US" b="1" baseline="-25000" dirty="0" smtClean="0">
                <a:solidFill>
                  <a:srgbClr val="FF0000"/>
                </a:solidFill>
              </a:rPr>
              <a:t>2</a:t>
            </a:r>
            <a:r>
              <a:rPr lang="en-US" b="1" dirty="0" smtClean="0">
                <a:solidFill>
                  <a:srgbClr val="FF0000"/>
                </a:solidFill>
              </a:rPr>
              <a:t>=6</a:t>
            </a:r>
            <a:endParaRPr lang="en-US" b="1" dirty="0">
              <a:solidFill>
                <a:srgbClr val="FF0000"/>
              </a:solidFill>
            </a:endParaRPr>
          </a:p>
        </p:txBody>
      </p:sp>
      <p:sp>
        <p:nvSpPr>
          <p:cNvPr id="92" name="TextBox 91"/>
          <p:cNvSpPr txBox="1"/>
          <p:nvPr/>
        </p:nvSpPr>
        <p:spPr>
          <a:xfrm>
            <a:off x="6471752" y="4136435"/>
            <a:ext cx="416625" cy="369332"/>
          </a:xfrm>
          <a:prstGeom prst="rect">
            <a:avLst/>
          </a:prstGeom>
          <a:noFill/>
        </p:spPr>
        <p:txBody>
          <a:bodyPr wrap="none" rtlCol="0">
            <a:spAutoFit/>
          </a:bodyPr>
          <a:lstStyle/>
          <a:p>
            <a:r>
              <a:rPr lang="en-US" b="1" dirty="0" smtClean="0">
                <a:solidFill>
                  <a:srgbClr val="008000"/>
                </a:solidFill>
              </a:rPr>
              <a:t>+4</a:t>
            </a:r>
            <a:endParaRPr lang="en-US" b="1" dirty="0">
              <a:solidFill>
                <a:srgbClr val="008000"/>
              </a:solidFill>
            </a:endParaRPr>
          </a:p>
        </p:txBody>
      </p:sp>
      <p:cxnSp>
        <p:nvCxnSpPr>
          <p:cNvPr id="93" name="Straight Connector 92"/>
          <p:cNvCxnSpPr/>
          <p:nvPr/>
        </p:nvCxnSpPr>
        <p:spPr>
          <a:xfrm flipH="1" flipV="1">
            <a:off x="7477142" y="4172485"/>
            <a:ext cx="3158" cy="266165"/>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7058415" y="4184502"/>
            <a:ext cx="436175" cy="12017"/>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6961683" y="4196519"/>
            <a:ext cx="0" cy="22832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a:off x="6220958" y="4689210"/>
            <a:ext cx="837456" cy="1201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24" name="TextBox 123"/>
          <p:cNvSpPr txBox="1"/>
          <p:nvPr/>
        </p:nvSpPr>
        <p:spPr>
          <a:xfrm>
            <a:off x="5918192" y="4227346"/>
            <a:ext cx="301660" cy="369332"/>
          </a:xfrm>
          <a:prstGeom prst="rect">
            <a:avLst/>
          </a:prstGeom>
          <a:noFill/>
        </p:spPr>
        <p:txBody>
          <a:bodyPr wrap="none" rtlCol="0">
            <a:spAutoFit/>
          </a:bodyPr>
          <a:lstStyle/>
          <a:p>
            <a:r>
              <a:rPr lang="en-US" b="1" dirty="0" smtClean="0">
                <a:solidFill>
                  <a:srgbClr val="FF0000"/>
                </a:solidFill>
              </a:rPr>
              <a:t>0</a:t>
            </a:r>
            <a:endParaRPr lang="en-US" b="1" dirty="0">
              <a:solidFill>
                <a:srgbClr val="FF0000"/>
              </a:solidFill>
            </a:endParaRPr>
          </a:p>
        </p:txBody>
      </p:sp>
      <p:sp>
        <p:nvSpPr>
          <p:cNvPr id="136" name="Rectangle 135"/>
          <p:cNvSpPr/>
          <p:nvPr/>
        </p:nvSpPr>
        <p:spPr>
          <a:xfrm>
            <a:off x="446289" y="1817301"/>
            <a:ext cx="8597350" cy="1015663"/>
          </a:xfrm>
          <a:prstGeom prst="rect">
            <a:avLst/>
          </a:prstGeom>
        </p:spPr>
        <p:txBody>
          <a:bodyPr wrap="none">
            <a:spAutoFit/>
          </a:bodyPr>
          <a:lstStyle/>
          <a:p>
            <a:r>
              <a:rPr lang="en-US" sz="2000" b="1" dirty="0" smtClean="0"/>
              <a:t>Standard breakdown: y = 6 = </a:t>
            </a:r>
            <a:r>
              <a:rPr lang="en-US" sz="2000" b="1" dirty="0" smtClean="0">
                <a:solidFill>
                  <a:srgbClr val="008000"/>
                </a:solidFill>
              </a:rPr>
              <a:t>(10 from i</a:t>
            </a:r>
            <a:r>
              <a:rPr lang="en-US" sz="2000" b="1" baseline="-25000" dirty="0" smtClean="0">
                <a:solidFill>
                  <a:srgbClr val="008000"/>
                </a:solidFill>
              </a:rPr>
              <a:t>1</a:t>
            </a:r>
            <a:r>
              <a:rPr lang="en-US" sz="2000" b="1" dirty="0" smtClean="0">
                <a:solidFill>
                  <a:srgbClr val="008000"/>
                </a:solidFill>
              </a:rPr>
              <a:t>)</a:t>
            </a:r>
            <a:r>
              <a:rPr lang="en-US" sz="2000" b="1" dirty="0" smtClean="0"/>
              <a:t> – [</a:t>
            </a:r>
            <a:r>
              <a:rPr lang="en-US" sz="2000" b="1" dirty="0" smtClean="0">
                <a:solidFill>
                  <a:srgbClr val="008000"/>
                </a:solidFill>
              </a:rPr>
              <a:t>(10 from i</a:t>
            </a:r>
            <a:r>
              <a:rPr lang="en-US" sz="2000" b="1" baseline="-25000" dirty="0" smtClean="0">
                <a:solidFill>
                  <a:srgbClr val="008000"/>
                </a:solidFill>
              </a:rPr>
              <a:t>1</a:t>
            </a:r>
            <a:r>
              <a:rPr lang="en-US" sz="2000" b="1" dirty="0" smtClean="0">
                <a:solidFill>
                  <a:srgbClr val="008000"/>
                </a:solidFill>
              </a:rPr>
              <a:t>) </a:t>
            </a:r>
            <a:r>
              <a:rPr lang="en-US" sz="2000" b="1" dirty="0" smtClean="0"/>
              <a:t>– </a:t>
            </a:r>
            <a:r>
              <a:rPr lang="en-US" sz="2000" b="1" dirty="0" smtClean="0">
                <a:solidFill>
                  <a:srgbClr val="FF0000"/>
                </a:solidFill>
              </a:rPr>
              <a:t>(6 </a:t>
            </a:r>
            <a:r>
              <a:rPr lang="en-US" sz="2000" b="1" dirty="0">
                <a:solidFill>
                  <a:srgbClr val="FF0000"/>
                </a:solidFill>
              </a:rPr>
              <a:t>from </a:t>
            </a:r>
            <a:r>
              <a:rPr lang="en-US" sz="2000" b="1" dirty="0" smtClean="0">
                <a:solidFill>
                  <a:srgbClr val="FF0000"/>
                </a:solidFill>
              </a:rPr>
              <a:t>i</a:t>
            </a:r>
            <a:r>
              <a:rPr lang="en-US" sz="2000" b="1" baseline="-25000" dirty="0" smtClean="0">
                <a:solidFill>
                  <a:srgbClr val="FF0000"/>
                </a:solidFill>
              </a:rPr>
              <a:t>2</a:t>
            </a:r>
            <a:r>
              <a:rPr lang="en-US" sz="2000" b="1" dirty="0" smtClean="0">
                <a:solidFill>
                  <a:srgbClr val="FF0000"/>
                </a:solidFill>
              </a:rPr>
              <a:t>)</a:t>
            </a:r>
            <a:r>
              <a:rPr lang="en-US" sz="2000" b="1" dirty="0" smtClean="0"/>
              <a:t>]</a:t>
            </a:r>
            <a:r>
              <a:rPr lang="en-US" sz="2000" b="1" dirty="0"/>
              <a:t> </a:t>
            </a:r>
            <a:r>
              <a:rPr lang="en-US" sz="2000" b="1" dirty="0" smtClean="0"/>
              <a:t>= </a:t>
            </a:r>
            <a:r>
              <a:rPr lang="en-US" sz="2000" b="1" u="sng" dirty="0">
                <a:solidFill>
                  <a:srgbClr val="FF0000"/>
                </a:solidFill>
              </a:rPr>
              <a:t>6</a:t>
            </a:r>
            <a:r>
              <a:rPr lang="en-US" sz="2000" b="1" u="sng" dirty="0" smtClean="0">
                <a:solidFill>
                  <a:srgbClr val="FF0000"/>
                </a:solidFill>
              </a:rPr>
              <a:t> from i</a:t>
            </a:r>
            <a:r>
              <a:rPr lang="en-US" sz="2000" b="1" baseline="-25000" dirty="0" smtClean="0">
                <a:solidFill>
                  <a:srgbClr val="FF0000"/>
                </a:solidFill>
              </a:rPr>
              <a:t>2</a:t>
            </a:r>
          </a:p>
          <a:p>
            <a:r>
              <a:rPr lang="en-US" sz="2000" b="1" dirty="0"/>
              <a:t>A</a:t>
            </a:r>
            <a:r>
              <a:rPr lang="en-US" sz="2000" b="1" dirty="0" smtClean="0"/>
              <a:t>verage over both orders: y = 6 = </a:t>
            </a:r>
            <a:r>
              <a:rPr lang="en-US" sz="2000" b="1" dirty="0">
                <a:solidFill>
                  <a:srgbClr val="008000"/>
                </a:solidFill>
              </a:rPr>
              <a:t>(10 from i</a:t>
            </a:r>
            <a:r>
              <a:rPr lang="en-US" sz="2000" b="1" baseline="-25000" dirty="0">
                <a:solidFill>
                  <a:srgbClr val="008000"/>
                </a:solidFill>
              </a:rPr>
              <a:t>1</a:t>
            </a:r>
            <a:r>
              <a:rPr lang="en-US" sz="2000" b="1" dirty="0">
                <a:solidFill>
                  <a:srgbClr val="008000"/>
                </a:solidFill>
              </a:rPr>
              <a:t>)</a:t>
            </a:r>
            <a:r>
              <a:rPr lang="en-US" sz="2000" b="1" dirty="0" smtClean="0"/>
              <a:t> – [</a:t>
            </a:r>
            <a:r>
              <a:rPr lang="en-US" sz="2000" b="1" dirty="0" smtClean="0">
                <a:solidFill>
                  <a:srgbClr val="008000"/>
                </a:solidFill>
              </a:rPr>
              <a:t>(7 from i</a:t>
            </a:r>
            <a:r>
              <a:rPr lang="en-US" sz="2000" b="1" baseline="-25000" dirty="0" smtClean="0">
                <a:solidFill>
                  <a:srgbClr val="008000"/>
                </a:solidFill>
              </a:rPr>
              <a:t>1</a:t>
            </a:r>
            <a:r>
              <a:rPr lang="en-US" sz="2000" b="1" dirty="0" smtClean="0">
                <a:solidFill>
                  <a:srgbClr val="008000"/>
                </a:solidFill>
              </a:rPr>
              <a:t>) </a:t>
            </a:r>
            <a:r>
              <a:rPr lang="en-US" sz="2000" b="1" dirty="0" smtClean="0"/>
              <a:t>+ </a:t>
            </a:r>
            <a:r>
              <a:rPr lang="en-US" sz="2000" b="1" dirty="0" smtClean="0">
                <a:solidFill>
                  <a:srgbClr val="FF0000"/>
                </a:solidFill>
              </a:rPr>
              <a:t>(-3 from i</a:t>
            </a:r>
            <a:r>
              <a:rPr lang="en-US" sz="2000" b="1" baseline="-25000" dirty="0" smtClean="0">
                <a:solidFill>
                  <a:srgbClr val="FF0000"/>
                </a:solidFill>
              </a:rPr>
              <a:t>2</a:t>
            </a:r>
            <a:r>
              <a:rPr lang="en-US" sz="2000" b="1" dirty="0" smtClean="0">
                <a:solidFill>
                  <a:srgbClr val="FF0000"/>
                </a:solidFill>
              </a:rPr>
              <a:t>)</a:t>
            </a:r>
            <a:r>
              <a:rPr lang="en-US" sz="2000" b="1" dirty="0" smtClean="0"/>
              <a:t>]</a:t>
            </a:r>
          </a:p>
          <a:p>
            <a:r>
              <a:rPr lang="en-US" sz="2000" b="1" dirty="0"/>
              <a:t> </a:t>
            </a:r>
            <a:r>
              <a:rPr lang="en-US" sz="2000" b="1" dirty="0" smtClean="0"/>
              <a:t>                                                          = </a:t>
            </a:r>
            <a:r>
              <a:rPr lang="en-US" sz="2000" b="1" u="sng" dirty="0" smtClean="0">
                <a:solidFill>
                  <a:srgbClr val="008000"/>
                </a:solidFill>
              </a:rPr>
              <a:t>(3 </a:t>
            </a:r>
            <a:r>
              <a:rPr lang="en-US" sz="2000" b="1" u="sng" dirty="0">
                <a:solidFill>
                  <a:srgbClr val="008000"/>
                </a:solidFill>
              </a:rPr>
              <a:t>from i</a:t>
            </a:r>
            <a:r>
              <a:rPr lang="en-US" sz="2000" b="1" baseline="-25000" dirty="0">
                <a:solidFill>
                  <a:srgbClr val="008000"/>
                </a:solidFill>
              </a:rPr>
              <a:t>1</a:t>
            </a:r>
            <a:r>
              <a:rPr lang="en-US" sz="2000" b="1" u="sng" dirty="0">
                <a:solidFill>
                  <a:srgbClr val="008000"/>
                </a:solidFill>
              </a:rPr>
              <a:t>)</a:t>
            </a:r>
            <a:r>
              <a:rPr lang="en-US" sz="2000" b="1" u="sng" dirty="0" smtClean="0"/>
              <a:t> </a:t>
            </a:r>
            <a:r>
              <a:rPr lang="en-US" sz="2000" b="1" u="sng" dirty="0"/>
              <a:t>+ </a:t>
            </a:r>
            <a:r>
              <a:rPr lang="en-US" sz="2000" b="1" u="sng" dirty="0" smtClean="0">
                <a:solidFill>
                  <a:srgbClr val="FF0000"/>
                </a:solidFill>
              </a:rPr>
              <a:t>(</a:t>
            </a:r>
            <a:r>
              <a:rPr lang="en-US" sz="2000" b="1" u="sng" dirty="0">
                <a:solidFill>
                  <a:srgbClr val="FF0000"/>
                </a:solidFill>
              </a:rPr>
              <a:t>3</a:t>
            </a:r>
            <a:r>
              <a:rPr lang="en-US" sz="2000" b="1" u="sng" dirty="0" smtClean="0">
                <a:solidFill>
                  <a:srgbClr val="FF0000"/>
                </a:solidFill>
              </a:rPr>
              <a:t> from </a:t>
            </a:r>
            <a:r>
              <a:rPr lang="en-US" sz="2000" b="1" u="sng" dirty="0">
                <a:solidFill>
                  <a:srgbClr val="FF0000"/>
                </a:solidFill>
              </a:rPr>
              <a:t>i</a:t>
            </a:r>
            <a:r>
              <a:rPr lang="en-US" sz="2000" b="1" baseline="-25000" dirty="0">
                <a:solidFill>
                  <a:srgbClr val="FF0000"/>
                </a:solidFill>
              </a:rPr>
              <a:t>2</a:t>
            </a:r>
            <a:r>
              <a:rPr lang="en-US" sz="2000" b="1" u="sng" dirty="0">
                <a:solidFill>
                  <a:srgbClr val="FF0000"/>
                </a:solidFill>
              </a:rPr>
              <a:t>)</a:t>
            </a:r>
            <a:endParaRPr lang="en-US" sz="2000" b="1" u="sng" dirty="0" smtClean="0"/>
          </a:p>
        </p:txBody>
      </p:sp>
      <p:sp>
        <p:nvSpPr>
          <p:cNvPr id="137" name="TextBox 136"/>
          <p:cNvSpPr txBox="1"/>
          <p:nvPr/>
        </p:nvSpPr>
        <p:spPr>
          <a:xfrm>
            <a:off x="3124200" y="2839820"/>
            <a:ext cx="2946400" cy="646331"/>
          </a:xfrm>
          <a:prstGeom prst="rect">
            <a:avLst/>
          </a:prstGeom>
          <a:noFill/>
          <a:ln w="6350" cmpd="sng">
            <a:solidFill>
              <a:schemeClr val="tx1"/>
            </a:solidFill>
          </a:ln>
        </p:spPr>
        <p:txBody>
          <a:bodyPr wrap="square" rtlCol="0">
            <a:spAutoFit/>
          </a:bodyPr>
          <a:lstStyle/>
          <a:p>
            <a:r>
              <a:rPr lang="en-US" dirty="0"/>
              <a:t>Average </a:t>
            </a:r>
            <a:r>
              <a:rPr lang="en-US" b="1" dirty="0">
                <a:solidFill>
                  <a:srgbClr val="008000"/>
                </a:solidFill>
              </a:rPr>
              <a:t>i</a:t>
            </a:r>
            <a:r>
              <a:rPr lang="en-US" b="1" baseline="-25000" dirty="0">
                <a:solidFill>
                  <a:srgbClr val="008000"/>
                </a:solidFill>
              </a:rPr>
              <a:t>1</a:t>
            </a:r>
            <a:r>
              <a:rPr lang="en-US" dirty="0"/>
              <a:t> &amp; </a:t>
            </a:r>
            <a:r>
              <a:rPr lang="en-US" b="1" dirty="0">
                <a:solidFill>
                  <a:srgbClr val="FF0000"/>
                </a:solidFill>
              </a:rPr>
              <a:t>i</a:t>
            </a:r>
            <a:r>
              <a:rPr lang="en-US" b="1" baseline="-25000" dirty="0">
                <a:solidFill>
                  <a:srgbClr val="FF0000"/>
                </a:solidFill>
              </a:rPr>
              <a:t>2</a:t>
            </a:r>
            <a:r>
              <a:rPr lang="en-US" dirty="0"/>
              <a:t> contributions:</a:t>
            </a:r>
          </a:p>
          <a:p>
            <a:r>
              <a:rPr lang="en-US" b="1" dirty="0"/>
              <a:t>4 = </a:t>
            </a:r>
            <a:r>
              <a:rPr lang="en-US" b="1" dirty="0">
                <a:solidFill>
                  <a:srgbClr val="008000"/>
                </a:solidFill>
              </a:rPr>
              <a:t>(7 from i</a:t>
            </a:r>
            <a:r>
              <a:rPr lang="en-US" b="1" baseline="-25000" dirty="0">
                <a:solidFill>
                  <a:srgbClr val="008000"/>
                </a:solidFill>
              </a:rPr>
              <a:t>1</a:t>
            </a:r>
            <a:r>
              <a:rPr lang="en-US" b="1" dirty="0">
                <a:solidFill>
                  <a:srgbClr val="008000"/>
                </a:solidFill>
              </a:rPr>
              <a:t>)</a:t>
            </a:r>
            <a:r>
              <a:rPr lang="en-US" b="1" baseline="-25000" dirty="0">
                <a:solidFill>
                  <a:srgbClr val="008000"/>
                </a:solidFill>
              </a:rPr>
              <a:t> </a:t>
            </a:r>
            <a:r>
              <a:rPr lang="en-US" b="1" dirty="0"/>
              <a:t>+ </a:t>
            </a:r>
            <a:r>
              <a:rPr lang="en-US" b="1" dirty="0">
                <a:solidFill>
                  <a:srgbClr val="FF0000"/>
                </a:solidFill>
              </a:rPr>
              <a:t>(-3 from i</a:t>
            </a:r>
            <a:r>
              <a:rPr lang="en-US" b="1" baseline="-25000" dirty="0">
                <a:solidFill>
                  <a:srgbClr val="FF0000"/>
                </a:solidFill>
              </a:rPr>
              <a:t>2</a:t>
            </a:r>
            <a:r>
              <a:rPr lang="en-US" b="1" dirty="0">
                <a:solidFill>
                  <a:srgbClr val="FF0000"/>
                </a:solidFill>
              </a:rPr>
              <a:t>)</a:t>
            </a:r>
          </a:p>
        </p:txBody>
      </p:sp>
      <p:cxnSp>
        <p:nvCxnSpPr>
          <p:cNvPr id="139" name="Straight Arrow Connector 138"/>
          <p:cNvCxnSpPr/>
          <p:nvPr/>
        </p:nvCxnSpPr>
        <p:spPr>
          <a:xfrm flipH="1">
            <a:off x="6083080" y="3190191"/>
            <a:ext cx="282444"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p:nvPr/>
        </p:nvCxnSpPr>
        <p:spPr>
          <a:xfrm>
            <a:off x="2812940" y="3200113"/>
            <a:ext cx="2985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Oval 2"/>
          <p:cNvSpPr/>
          <p:nvPr/>
        </p:nvSpPr>
        <p:spPr>
          <a:xfrm>
            <a:off x="3911380" y="1411040"/>
            <a:ext cx="1041620" cy="485105"/>
          </a:xfrm>
          <a:prstGeom prst="ellipse">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522219" y="1067470"/>
            <a:ext cx="2093982" cy="461665"/>
          </a:xfrm>
          <a:prstGeom prst="rect">
            <a:avLst/>
          </a:prstGeom>
          <a:noFill/>
        </p:spPr>
        <p:txBody>
          <a:bodyPr wrap="square" rtlCol="0">
            <a:spAutoFit/>
          </a:bodyPr>
          <a:lstStyle/>
          <a:p>
            <a:r>
              <a:rPr lang="en-US" sz="2400" b="1" dirty="0" smtClean="0">
                <a:solidFill>
                  <a:srgbClr val="008000"/>
                </a:solidFill>
              </a:rPr>
              <a:t>i</a:t>
            </a:r>
            <a:r>
              <a:rPr lang="en-US" sz="2400" b="1" baseline="-25000" dirty="0" smtClean="0">
                <a:solidFill>
                  <a:srgbClr val="008000"/>
                </a:solidFill>
              </a:rPr>
              <a:t>1</a:t>
            </a:r>
            <a:r>
              <a:rPr lang="en-US" sz="2400" b="1" dirty="0" smtClean="0">
                <a:solidFill>
                  <a:srgbClr val="008000"/>
                </a:solidFill>
              </a:rPr>
              <a:t> = 10</a:t>
            </a:r>
            <a:r>
              <a:rPr lang="en-US" sz="2400" b="1" dirty="0" smtClean="0"/>
              <a:t>, </a:t>
            </a:r>
            <a:r>
              <a:rPr lang="en-US" sz="2400" b="1" dirty="0" smtClean="0">
                <a:solidFill>
                  <a:srgbClr val="FF0000"/>
                </a:solidFill>
              </a:rPr>
              <a:t>i</a:t>
            </a:r>
            <a:r>
              <a:rPr lang="en-US" sz="2400" b="1" baseline="-25000" dirty="0" smtClean="0">
                <a:solidFill>
                  <a:srgbClr val="FF0000"/>
                </a:solidFill>
              </a:rPr>
              <a:t>2</a:t>
            </a:r>
            <a:r>
              <a:rPr lang="en-US" sz="2400" b="1" dirty="0" smtClean="0">
                <a:solidFill>
                  <a:srgbClr val="FF0000"/>
                </a:solidFill>
              </a:rPr>
              <a:t> = 6</a:t>
            </a:r>
          </a:p>
        </p:txBody>
      </p:sp>
      <p:sp>
        <p:nvSpPr>
          <p:cNvPr id="4" name="Rectangle 3"/>
          <p:cNvSpPr/>
          <p:nvPr/>
        </p:nvSpPr>
        <p:spPr>
          <a:xfrm>
            <a:off x="3014915" y="1397154"/>
            <a:ext cx="2537023" cy="461665"/>
          </a:xfrm>
          <a:prstGeom prst="rect">
            <a:avLst/>
          </a:prstGeom>
        </p:spPr>
        <p:txBody>
          <a:bodyPr wrap="none">
            <a:spAutoFit/>
          </a:bodyPr>
          <a:lstStyle/>
          <a:p>
            <a:r>
              <a:rPr lang="en-US" sz="2400" b="1" dirty="0"/>
              <a:t>= </a:t>
            </a:r>
            <a:r>
              <a:rPr lang="en-US" sz="2400" b="1" dirty="0" smtClean="0">
                <a:solidFill>
                  <a:srgbClr val="008000"/>
                </a:solidFill>
              </a:rPr>
              <a:t>10</a:t>
            </a:r>
            <a:r>
              <a:rPr lang="en-US" sz="2400" b="1" dirty="0" smtClean="0"/>
              <a:t> </a:t>
            </a:r>
            <a:r>
              <a:rPr lang="en-US" sz="2400" b="1" dirty="0"/>
              <a:t>– </a:t>
            </a:r>
            <a:r>
              <a:rPr lang="en-US" sz="2400" b="1" dirty="0" err="1" smtClean="0"/>
              <a:t>ReLU</a:t>
            </a:r>
            <a:r>
              <a:rPr lang="en-US" sz="2400" b="1" dirty="0" smtClean="0"/>
              <a:t>(4) = 6</a:t>
            </a:r>
            <a:endParaRPr lang="en-US" sz="2400" dirty="0"/>
          </a:p>
        </p:txBody>
      </p:sp>
      <p:sp>
        <p:nvSpPr>
          <p:cNvPr id="5" name="Rectangle 4"/>
          <p:cNvSpPr/>
          <p:nvPr/>
        </p:nvSpPr>
        <p:spPr>
          <a:xfrm>
            <a:off x="5359179" y="1395968"/>
            <a:ext cx="2521243" cy="461665"/>
          </a:xfrm>
          <a:prstGeom prst="rect">
            <a:avLst/>
          </a:prstGeom>
        </p:spPr>
        <p:txBody>
          <a:bodyPr wrap="none">
            <a:spAutoFit/>
          </a:bodyPr>
          <a:lstStyle/>
          <a:p>
            <a:r>
              <a:rPr lang="en-US" sz="2400" b="1" dirty="0" smtClean="0">
                <a:sym typeface="Wingdings"/>
              </a:rPr>
              <a:t> min(</a:t>
            </a:r>
            <a:r>
              <a:rPr lang="en-US" sz="2400" b="1" dirty="0" smtClean="0">
                <a:solidFill>
                  <a:srgbClr val="008000"/>
                </a:solidFill>
              </a:rPr>
              <a:t>i</a:t>
            </a:r>
            <a:r>
              <a:rPr lang="en-US" sz="2400" b="1" baseline="-25000" dirty="0" smtClean="0">
                <a:solidFill>
                  <a:srgbClr val="008000"/>
                </a:solidFill>
              </a:rPr>
              <a:t>1</a:t>
            </a:r>
            <a:r>
              <a:rPr lang="en-US" sz="2400" b="1" dirty="0" smtClean="0">
                <a:solidFill>
                  <a:srgbClr val="008000"/>
                </a:solidFill>
              </a:rPr>
              <a:t>=10</a:t>
            </a:r>
            <a:r>
              <a:rPr lang="en-US" sz="2400" b="1" dirty="0" smtClean="0"/>
              <a:t>,</a:t>
            </a:r>
            <a:r>
              <a:rPr lang="en-US" sz="2400" b="1" dirty="0">
                <a:solidFill>
                  <a:srgbClr val="FF0000"/>
                </a:solidFill>
              </a:rPr>
              <a:t> </a:t>
            </a:r>
            <a:r>
              <a:rPr lang="en-US" sz="2400" b="1" dirty="0" smtClean="0">
                <a:solidFill>
                  <a:srgbClr val="FF0000"/>
                </a:solidFill>
              </a:rPr>
              <a:t>i</a:t>
            </a:r>
            <a:r>
              <a:rPr lang="en-US" sz="2400" b="1" baseline="-25000" dirty="0" smtClean="0">
                <a:solidFill>
                  <a:srgbClr val="FF0000"/>
                </a:solidFill>
              </a:rPr>
              <a:t>2</a:t>
            </a:r>
            <a:r>
              <a:rPr lang="en-US" sz="2400" b="1" dirty="0" smtClean="0">
                <a:solidFill>
                  <a:srgbClr val="FF0000"/>
                </a:solidFill>
              </a:rPr>
              <a:t>=6</a:t>
            </a:r>
            <a:r>
              <a:rPr lang="en-US" sz="2400" b="1" dirty="0"/>
              <a:t>)</a:t>
            </a:r>
            <a:endParaRPr lang="en-US" sz="2400" dirty="0"/>
          </a:p>
        </p:txBody>
      </p:sp>
      <p:sp>
        <p:nvSpPr>
          <p:cNvPr id="88" name="TextBox 87"/>
          <p:cNvSpPr txBox="1"/>
          <p:nvPr/>
        </p:nvSpPr>
        <p:spPr>
          <a:xfrm>
            <a:off x="3244461" y="3542459"/>
            <a:ext cx="2737231" cy="1015663"/>
          </a:xfrm>
          <a:prstGeom prst="rect">
            <a:avLst/>
          </a:prstGeom>
          <a:noFill/>
          <a:ln>
            <a:solidFill>
              <a:schemeClr val="tx1"/>
            </a:solidFill>
          </a:ln>
        </p:spPr>
        <p:txBody>
          <a:bodyPr wrap="square" rtlCol="0">
            <a:spAutoFit/>
          </a:bodyPr>
          <a:lstStyle/>
          <a:p>
            <a:r>
              <a:rPr lang="en-US" sz="1500" dirty="0" smtClean="0"/>
              <a:t>&gt; 2 inputs: club </a:t>
            </a:r>
            <a:r>
              <a:rPr lang="en-US" sz="1500" dirty="0" err="1" smtClean="0"/>
              <a:t>pos</a:t>
            </a:r>
            <a:r>
              <a:rPr lang="en-US" sz="1500" dirty="0" smtClean="0"/>
              <a:t> &amp; </a:t>
            </a:r>
            <a:r>
              <a:rPr lang="en-US" sz="1500" dirty="0" err="1" smtClean="0"/>
              <a:t>neg</a:t>
            </a:r>
            <a:r>
              <a:rPr lang="en-US" sz="1500" dirty="0" smtClean="0"/>
              <a:t> inputs into 2 “meta” terms, assign importance, distribute proportionally</a:t>
            </a:r>
            <a:endParaRPr lang="en-US" sz="1500" dirty="0"/>
          </a:p>
        </p:txBody>
      </p:sp>
      <p:sp>
        <p:nvSpPr>
          <p:cNvPr id="6" name="Rectangle 5"/>
          <p:cNvSpPr/>
          <p:nvPr/>
        </p:nvSpPr>
        <p:spPr>
          <a:xfrm>
            <a:off x="1409808" y="4406384"/>
            <a:ext cx="301660" cy="369332"/>
          </a:xfrm>
          <a:prstGeom prst="rect">
            <a:avLst/>
          </a:prstGeom>
        </p:spPr>
        <p:txBody>
          <a:bodyPr wrap="none">
            <a:spAutoFit/>
          </a:bodyPr>
          <a:lstStyle/>
          <a:p>
            <a:r>
              <a:rPr lang="en-US" b="1" dirty="0"/>
              <a:t>4</a:t>
            </a:r>
            <a:endParaRPr lang="en-US" dirty="0"/>
          </a:p>
        </p:txBody>
      </p:sp>
      <p:sp>
        <p:nvSpPr>
          <p:cNvPr id="57" name="Rectangle 56"/>
          <p:cNvSpPr/>
          <p:nvPr/>
        </p:nvSpPr>
        <p:spPr>
          <a:xfrm>
            <a:off x="854919" y="4037568"/>
            <a:ext cx="301660" cy="369332"/>
          </a:xfrm>
          <a:prstGeom prst="rect">
            <a:avLst/>
          </a:prstGeom>
        </p:spPr>
        <p:txBody>
          <a:bodyPr wrap="none">
            <a:spAutoFit/>
          </a:bodyPr>
          <a:lstStyle/>
          <a:p>
            <a:r>
              <a:rPr lang="en-US" b="1" dirty="0"/>
              <a:t>4</a:t>
            </a:r>
            <a:endParaRPr lang="en-US" dirty="0"/>
          </a:p>
        </p:txBody>
      </p:sp>
      <p:sp>
        <p:nvSpPr>
          <p:cNvPr id="58" name="Rectangle 57"/>
          <p:cNvSpPr/>
          <p:nvPr/>
        </p:nvSpPr>
        <p:spPr>
          <a:xfrm>
            <a:off x="7325930" y="4357023"/>
            <a:ext cx="301660" cy="369332"/>
          </a:xfrm>
          <a:prstGeom prst="rect">
            <a:avLst/>
          </a:prstGeom>
        </p:spPr>
        <p:txBody>
          <a:bodyPr wrap="none">
            <a:spAutoFit/>
          </a:bodyPr>
          <a:lstStyle/>
          <a:p>
            <a:r>
              <a:rPr lang="en-US" b="1" dirty="0"/>
              <a:t>4</a:t>
            </a:r>
            <a:endParaRPr lang="en-US" dirty="0"/>
          </a:p>
        </p:txBody>
      </p:sp>
      <p:sp>
        <p:nvSpPr>
          <p:cNvPr id="59" name="Rectangle 58"/>
          <p:cNvSpPr/>
          <p:nvPr/>
        </p:nvSpPr>
        <p:spPr>
          <a:xfrm>
            <a:off x="6694841" y="3988207"/>
            <a:ext cx="301660" cy="369332"/>
          </a:xfrm>
          <a:prstGeom prst="rect">
            <a:avLst/>
          </a:prstGeom>
        </p:spPr>
        <p:txBody>
          <a:bodyPr wrap="none">
            <a:spAutoFit/>
          </a:bodyPr>
          <a:lstStyle/>
          <a:p>
            <a:r>
              <a:rPr lang="en-US" b="1" dirty="0"/>
              <a:t>4</a:t>
            </a:r>
            <a:endParaRPr lang="en-US" dirty="0"/>
          </a:p>
        </p:txBody>
      </p:sp>
      <p:sp>
        <p:nvSpPr>
          <p:cNvPr id="7" name="Rectangle 6"/>
          <p:cNvSpPr/>
          <p:nvPr/>
        </p:nvSpPr>
        <p:spPr>
          <a:xfrm>
            <a:off x="3180960" y="4549510"/>
            <a:ext cx="2940220" cy="523220"/>
          </a:xfrm>
          <a:prstGeom prst="rect">
            <a:avLst/>
          </a:prstGeom>
        </p:spPr>
        <p:txBody>
          <a:bodyPr wrap="square">
            <a:spAutoFit/>
          </a:bodyPr>
          <a:lstStyle/>
          <a:p>
            <a:r>
              <a:rPr lang="en-US" sz="1400" dirty="0" smtClean="0"/>
              <a:t>“</a:t>
            </a:r>
            <a:r>
              <a:rPr lang="en-US" sz="1400" dirty="0"/>
              <a:t>A unified approach to interpreting model predictions” - Lundberg &amp; Lee</a:t>
            </a:r>
          </a:p>
        </p:txBody>
      </p:sp>
    </p:spTree>
    <p:extLst>
      <p:ext uri="{BB962C8B-B14F-4D97-AF65-F5344CB8AC3E}">
        <p14:creationId xmlns:p14="http://schemas.microsoft.com/office/powerpoint/2010/main" val="33975040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6">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8">
                                            <p:txEl>
                                              <p:pRg st="0" end="0"/>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9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0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2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9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78">
                                            <p:txEl>
                                              <p:pRg st="1" end="1"/>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4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37"/>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36">
                                            <p:txEl>
                                              <p:pRg st="1" end="1"/>
                                            </p:txEl>
                                          </p:spTgt>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36">
                                            <p:txEl>
                                              <p:pRg st="2" end="2"/>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8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1" grpId="0"/>
      <p:bldP spid="35" grpId="0"/>
      <p:bldP spid="42" grpId="0"/>
      <p:bldP spid="43" grpId="0"/>
      <p:bldP spid="47" grpId="0"/>
      <p:bldP spid="48" grpId="0"/>
      <p:bldP spid="49" grpId="0"/>
      <p:bldP spid="85" grpId="0"/>
      <p:bldP spid="86" grpId="0"/>
      <p:bldP spid="90" grpId="0"/>
      <p:bldP spid="91" grpId="0"/>
      <p:bldP spid="92" grpId="0"/>
      <p:bldP spid="124" grpId="0"/>
      <p:bldP spid="137" grpId="0" animBg="1"/>
      <p:bldP spid="3" grpId="0" animBg="1"/>
      <p:bldP spid="50" grpId="0"/>
      <p:bldP spid="4" grpId="0"/>
      <p:bldP spid="5" grpId="0"/>
      <p:bldP spid="88" grpId="0" animBg="1"/>
      <p:bldP spid="6" grpId="0"/>
      <p:bldP spid="57" grpId="0"/>
      <p:bldP spid="58" grpId="0"/>
      <p:bldP spid="59"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479"/>
            <a:ext cx="8229600" cy="857250"/>
          </a:xfrm>
        </p:spPr>
        <p:txBody>
          <a:bodyPr>
            <a:noAutofit/>
          </a:bodyPr>
          <a:lstStyle/>
          <a:p>
            <a:r>
              <a:rPr lang="en-US" sz="3600" dirty="0" smtClean="0">
                <a:uFillTx/>
              </a:rPr>
              <a:t>How can we find the important </a:t>
            </a:r>
            <a:r>
              <a:rPr lang="en-US" sz="3600" dirty="0" smtClean="0"/>
              <a:t>parts of the input for a given prediction</a:t>
            </a:r>
            <a:r>
              <a:rPr lang="en-US" sz="3600" dirty="0" smtClean="0">
                <a:uFillTx/>
              </a:rPr>
              <a:t>?</a:t>
            </a:r>
            <a:endParaRPr lang="en-US" sz="3600" dirty="0">
              <a:uFillTx/>
            </a:endParaRPr>
          </a:p>
        </p:txBody>
      </p:sp>
      <p:sp>
        <p:nvSpPr>
          <p:cNvPr id="4" name="TextBox 3"/>
          <p:cNvSpPr txBox="1">
            <a:spLocks/>
          </p:cNvSpPr>
          <p:nvPr/>
        </p:nvSpPr>
        <p:spPr>
          <a:xfrm>
            <a:off x="2795571" y="1343939"/>
            <a:ext cx="2344053" cy="400110"/>
          </a:xfrm>
          <a:prstGeom prst="rect">
            <a:avLst/>
          </a:prstGeom>
          <a:noFill/>
        </p:spPr>
        <p:txBody>
          <a:bodyPr wrap="square" rtlCol="0">
            <a:spAutoFit/>
          </a:bodyPr>
          <a:lstStyle/>
          <a:p>
            <a:r>
              <a:rPr lang="en-US" sz="2000" dirty="0" smtClean="0"/>
              <a:t>Output</a:t>
            </a:r>
            <a:endParaRPr lang="en-US" sz="2000" dirty="0">
              <a:uFillTx/>
            </a:endParaRPr>
          </a:p>
        </p:txBody>
      </p:sp>
      <p:grpSp>
        <p:nvGrpSpPr>
          <p:cNvPr id="116" name="Group 115"/>
          <p:cNvGrpSpPr/>
          <p:nvPr/>
        </p:nvGrpSpPr>
        <p:grpSpPr>
          <a:xfrm>
            <a:off x="1315312" y="1448840"/>
            <a:ext cx="2754911" cy="3061141"/>
            <a:chOff x="1315310" y="1448841"/>
            <a:chExt cx="2754911" cy="2736750"/>
          </a:xfrm>
        </p:grpSpPr>
        <p:sp>
          <p:nvSpPr>
            <p:cNvPr id="5" name="Oval 4"/>
            <p:cNvSpPr>
              <a:spLocks/>
            </p:cNvSpPr>
            <p:nvPr/>
          </p:nvSpPr>
          <p:spPr>
            <a:xfrm>
              <a:off x="1338775" y="2647964"/>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6" name="Oval 5"/>
            <p:cNvSpPr>
              <a:spLocks/>
            </p:cNvSpPr>
            <p:nvPr/>
          </p:nvSpPr>
          <p:spPr>
            <a:xfrm>
              <a:off x="1831417" y="2647964"/>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7" name="Oval 6"/>
            <p:cNvSpPr>
              <a:spLocks/>
            </p:cNvSpPr>
            <p:nvPr/>
          </p:nvSpPr>
          <p:spPr>
            <a:xfrm>
              <a:off x="2789234" y="2647964"/>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8" name="Oval 7"/>
            <p:cNvSpPr>
              <a:spLocks/>
            </p:cNvSpPr>
            <p:nvPr/>
          </p:nvSpPr>
          <p:spPr>
            <a:xfrm>
              <a:off x="2324059" y="2647964"/>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9" name="Oval 8"/>
            <p:cNvSpPr>
              <a:spLocks/>
            </p:cNvSpPr>
            <p:nvPr/>
          </p:nvSpPr>
          <p:spPr>
            <a:xfrm>
              <a:off x="3714710" y="2647964"/>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0" name="TextBox 9"/>
            <p:cNvSpPr txBox="1">
              <a:spLocks/>
            </p:cNvSpPr>
            <p:nvPr/>
          </p:nvSpPr>
          <p:spPr>
            <a:xfrm>
              <a:off x="3129476" y="2461429"/>
              <a:ext cx="585234" cy="467774"/>
            </a:xfrm>
            <a:prstGeom prst="rect">
              <a:avLst/>
            </a:prstGeom>
            <a:noFill/>
          </p:spPr>
          <p:txBody>
            <a:bodyPr wrap="square" rtlCol="0">
              <a:spAutoFit/>
            </a:bodyPr>
            <a:lstStyle/>
            <a:p>
              <a:pPr algn="ctr"/>
              <a:r>
                <a:rPr lang="en-US" sz="2800" b="1" dirty="0" smtClean="0">
                  <a:uFillTx/>
                </a:rPr>
                <a:t>…</a:t>
              </a:r>
              <a:endParaRPr lang="en-US" b="1" dirty="0">
                <a:uFillTx/>
              </a:endParaRPr>
            </a:p>
          </p:txBody>
        </p:sp>
        <p:sp>
          <p:nvSpPr>
            <p:cNvPr id="11" name="Oval 10"/>
            <p:cNvSpPr>
              <a:spLocks/>
            </p:cNvSpPr>
            <p:nvPr/>
          </p:nvSpPr>
          <p:spPr>
            <a:xfrm>
              <a:off x="1354044" y="2025049"/>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2" name="Oval 11"/>
            <p:cNvSpPr>
              <a:spLocks/>
            </p:cNvSpPr>
            <p:nvPr/>
          </p:nvSpPr>
          <p:spPr>
            <a:xfrm>
              <a:off x="1846686" y="2025049"/>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3" name="Oval 12"/>
            <p:cNvSpPr>
              <a:spLocks/>
            </p:cNvSpPr>
            <p:nvPr/>
          </p:nvSpPr>
          <p:spPr>
            <a:xfrm>
              <a:off x="2804503" y="2025049"/>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4" name="Oval 13"/>
            <p:cNvSpPr>
              <a:spLocks/>
            </p:cNvSpPr>
            <p:nvPr/>
          </p:nvSpPr>
          <p:spPr>
            <a:xfrm>
              <a:off x="2339328" y="2025049"/>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5" name="Oval 14"/>
            <p:cNvSpPr>
              <a:spLocks/>
            </p:cNvSpPr>
            <p:nvPr/>
          </p:nvSpPr>
          <p:spPr>
            <a:xfrm>
              <a:off x="3729979" y="2025049"/>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6" name="TextBox 15"/>
            <p:cNvSpPr txBox="1">
              <a:spLocks/>
            </p:cNvSpPr>
            <p:nvPr/>
          </p:nvSpPr>
          <p:spPr>
            <a:xfrm>
              <a:off x="3144745" y="1838520"/>
              <a:ext cx="585234" cy="467774"/>
            </a:xfrm>
            <a:prstGeom prst="rect">
              <a:avLst/>
            </a:prstGeom>
            <a:noFill/>
          </p:spPr>
          <p:txBody>
            <a:bodyPr wrap="square" rtlCol="0">
              <a:spAutoFit/>
            </a:bodyPr>
            <a:lstStyle/>
            <a:p>
              <a:pPr algn="ctr"/>
              <a:r>
                <a:rPr lang="en-US" sz="2800" b="1" dirty="0" smtClean="0">
                  <a:uFillTx/>
                </a:rPr>
                <a:t>…</a:t>
              </a:r>
              <a:endParaRPr lang="en-US" b="1" dirty="0">
                <a:uFillTx/>
              </a:endParaRPr>
            </a:p>
          </p:txBody>
        </p:sp>
        <p:sp>
          <p:nvSpPr>
            <p:cNvPr id="17" name="Oval 16"/>
            <p:cNvSpPr>
              <a:spLocks/>
            </p:cNvSpPr>
            <p:nvPr/>
          </p:nvSpPr>
          <p:spPr>
            <a:xfrm>
              <a:off x="2464261" y="1448841"/>
              <a:ext cx="340242" cy="25518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cxnSp>
          <p:nvCxnSpPr>
            <p:cNvPr id="18" name="Straight Arrow Connector 17"/>
            <p:cNvCxnSpPr>
              <a:stCxn id="11" idx="0"/>
              <a:endCxn id="17" idx="4"/>
            </p:cNvCxnSpPr>
            <p:nvPr/>
          </p:nvCxnSpPr>
          <p:spPr>
            <a:xfrm flipV="1">
              <a:off x="1524166" y="1704023"/>
              <a:ext cx="1110217"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0"/>
              <a:endCxn id="17" idx="4"/>
            </p:cNvCxnSpPr>
            <p:nvPr/>
          </p:nvCxnSpPr>
          <p:spPr>
            <a:xfrm flipV="1">
              <a:off x="2016808" y="1704023"/>
              <a:ext cx="617575"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0"/>
              <a:endCxn id="17" idx="4"/>
            </p:cNvCxnSpPr>
            <p:nvPr/>
          </p:nvCxnSpPr>
          <p:spPr>
            <a:xfrm flipV="1">
              <a:off x="2509450" y="1704023"/>
              <a:ext cx="124933"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3" idx="0"/>
              <a:endCxn id="17" idx="4"/>
            </p:cNvCxnSpPr>
            <p:nvPr/>
          </p:nvCxnSpPr>
          <p:spPr>
            <a:xfrm flipH="1" flipV="1">
              <a:off x="2634382" y="1704023"/>
              <a:ext cx="340242"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0"/>
              <a:endCxn id="17" idx="4"/>
            </p:cNvCxnSpPr>
            <p:nvPr/>
          </p:nvCxnSpPr>
          <p:spPr>
            <a:xfrm flipH="1" flipV="1">
              <a:off x="2634382" y="1704023"/>
              <a:ext cx="1265718"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0"/>
              <a:endCxn id="11" idx="4"/>
            </p:cNvCxnSpPr>
            <p:nvPr/>
          </p:nvCxnSpPr>
          <p:spPr>
            <a:xfrm flipV="1">
              <a:off x="1508897" y="2280230"/>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0"/>
              <a:endCxn id="12" idx="4"/>
            </p:cNvCxnSpPr>
            <p:nvPr/>
          </p:nvCxnSpPr>
          <p:spPr>
            <a:xfrm flipV="1">
              <a:off x="1508897" y="2280230"/>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 idx="0"/>
              <a:endCxn id="14" idx="4"/>
            </p:cNvCxnSpPr>
            <p:nvPr/>
          </p:nvCxnSpPr>
          <p:spPr>
            <a:xfrm flipV="1">
              <a:off x="1508897" y="2280230"/>
              <a:ext cx="100055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5" idx="0"/>
              <a:endCxn id="13" idx="4"/>
            </p:cNvCxnSpPr>
            <p:nvPr/>
          </p:nvCxnSpPr>
          <p:spPr>
            <a:xfrm flipV="1">
              <a:off x="1508896" y="2280230"/>
              <a:ext cx="146572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5" idx="0"/>
              <a:endCxn id="15" idx="4"/>
            </p:cNvCxnSpPr>
            <p:nvPr/>
          </p:nvCxnSpPr>
          <p:spPr>
            <a:xfrm flipV="1">
              <a:off x="1508896" y="2280230"/>
              <a:ext cx="239120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 idx="0"/>
              <a:endCxn id="15" idx="4"/>
            </p:cNvCxnSpPr>
            <p:nvPr/>
          </p:nvCxnSpPr>
          <p:spPr>
            <a:xfrm flipV="1">
              <a:off x="3884832" y="2280230"/>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9" idx="0"/>
              <a:endCxn id="13" idx="4"/>
            </p:cNvCxnSpPr>
            <p:nvPr/>
          </p:nvCxnSpPr>
          <p:spPr>
            <a:xfrm flipH="1" flipV="1">
              <a:off x="2974625" y="2280230"/>
              <a:ext cx="910207"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9" idx="0"/>
              <a:endCxn id="14" idx="4"/>
            </p:cNvCxnSpPr>
            <p:nvPr/>
          </p:nvCxnSpPr>
          <p:spPr>
            <a:xfrm flipH="1" flipV="1">
              <a:off x="2509449" y="2280230"/>
              <a:ext cx="137538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9" idx="0"/>
              <a:endCxn id="12" idx="4"/>
            </p:cNvCxnSpPr>
            <p:nvPr/>
          </p:nvCxnSpPr>
          <p:spPr>
            <a:xfrm flipH="1" flipV="1">
              <a:off x="2016807" y="2280230"/>
              <a:ext cx="186802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9" idx="0"/>
              <a:endCxn id="11" idx="4"/>
            </p:cNvCxnSpPr>
            <p:nvPr/>
          </p:nvCxnSpPr>
          <p:spPr>
            <a:xfrm flipH="1" flipV="1">
              <a:off x="1524165" y="2280230"/>
              <a:ext cx="236066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0"/>
              <a:endCxn id="13" idx="4"/>
            </p:cNvCxnSpPr>
            <p:nvPr/>
          </p:nvCxnSpPr>
          <p:spPr>
            <a:xfrm flipV="1">
              <a:off x="2959356" y="2280230"/>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7" idx="0"/>
              <a:endCxn id="15" idx="4"/>
            </p:cNvCxnSpPr>
            <p:nvPr/>
          </p:nvCxnSpPr>
          <p:spPr>
            <a:xfrm flipV="1">
              <a:off x="2959356" y="2280230"/>
              <a:ext cx="94074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7" idx="0"/>
              <a:endCxn id="14" idx="4"/>
            </p:cNvCxnSpPr>
            <p:nvPr/>
          </p:nvCxnSpPr>
          <p:spPr>
            <a:xfrm flipH="1" flipV="1">
              <a:off x="2509449" y="2280230"/>
              <a:ext cx="44990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7" idx="0"/>
              <a:endCxn id="12" idx="4"/>
            </p:cNvCxnSpPr>
            <p:nvPr/>
          </p:nvCxnSpPr>
          <p:spPr>
            <a:xfrm flipH="1" flipV="1">
              <a:off x="2016807" y="2280230"/>
              <a:ext cx="94254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7" idx="0"/>
              <a:endCxn id="11" idx="4"/>
            </p:cNvCxnSpPr>
            <p:nvPr/>
          </p:nvCxnSpPr>
          <p:spPr>
            <a:xfrm flipH="1" flipV="1">
              <a:off x="1524165" y="2280230"/>
              <a:ext cx="143519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8" idx="0"/>
              <a:endCxn id="11" idx="4"/>
            </p:cNvCxnSpPr>
            <p:nvPr/>
          </p:nvCxnSpPr>
          <p:spPr>
            <a:xfrm flipH="1" flipV="1">
              <a:off x="1524166" y="2280230"/>
              <a:ext cx="97001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8" idx="0"/>
              <a:endCxn id="12" idx="4"/>
            </p:cNvCxnSpPr>
            <p:nvPr/>
          </p:nvCxnSpPr>
          <p:spPr>
            <a:xfrm flipH="1" flipV="1">
              <a:off x="2016808" y="2280230"/>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8" idx="0"/>
              <a:endCxn id="14" idx="4"/>
            </p:cNvCxnSpPr>
            <p:nvPr/>
          </p:nvCxnSpPr>
          <p:spPr>
            <a:xfrm flipV="1">
              <a:off x="2494181" y="2280230"/>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8" idx="0"/>
              <a:endCxn id="13" idx="4"/>
            </p:cNvCxnSpPr>
            <p:nvPr/>
          </p:nvCxnSpPr>
          <p:spPr>
            <a:xfrm flipV="1">
              <a:off x="2494180" y="2280230"/>
              <a:ext cx="48044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8" idx="0"/>
              <a:endCxn id="15" idx="4"/>
            </p:cNvCxnSpPr>
            <p:nvPr/>
          </p:nvCxnSpPr>
          <p:spPr>
            <a:xfrm flipV="1">
              <a:off x="2494180" y="2280230"/>
              <a:ext cx="140592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6" idx="0"/>
              <a:endCxn id="12" idx="4"/>
            </p:cNvCxnSpPr>
            <p:nvPr/>
          </p:nvCxnSpPr>
          <p:spPr>
            <a:xfrm flipV="1">
              <a:off x="2001539" y="2280230"/>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0"/>
              <a:endCxn id="14" idx="4"/>
            </p:cNvCxnSpPr>
            <p:nvPr/>
          </p:nvCxnSpPr>
          <p:spPr>
            <a:xfrm flipV="1">
              <a:off x="2001539" y="2280230"/>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6" idx="0"/>
              <a:endCxn id="11" idx="4"/>
            </p:cNvCxnSpPr>
            <p:nvPr/>
          </p:nvCxnSpPr>
          <p:spPr>
            <a:xfrm flipH="1" flipV="1">
              <a:off x="1524166" y="2280230"/>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6" idx="0"/>
              <a:endCxn id="13" idx="4"/>
            </p:cNvCxnSpPr>
            <p:nvPr/>
          </p:nvCxnSpPr>
          <p:spPr>
            <a:xfrm flipV="1">
              <a:off x="2001538" y="2280230"/>
              <a:ext cx="97308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 idx="0"/>
              <a:endCxn id="15" idx="4"/>
            </p:cNvCxnSpPr>
            <p:nvPr/>
          </p:nvCxnSpPr>
          <p:spPr>
            <a:xfrm flipV="1">
              <a:off x="2001538" y="2280230"/>
              <a:ext cx="189856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Oval 47"/>
            <p:cNvSpPr>
              <a:spLocks/>
            </p:cNvSpPr>
            <p:nvPr/>
          </p:nvSpPr>
          <p:spPr>
            <a:xfrm>
              <a:off x="1321054" y="3288571"/>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49" name="Oval 48"/>
            <p:cNvSpPr>
              <a:spLocks/>
            </p:cNvSpPr>
            <p:nvPr/>
          </p:nvSpPr>
          <p:spPr>
            <a:xfrm>
              <a:off x="1813696" y="3288571"/>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50" name="Oval 49"/>
            <p:cNvSpPr>
              <a:spLocks/>
            </p:cNvSpPr>
            <p:nvPr/>
          </p:nvSpPr>
          <p:spPr>
            <a:xfrm>
              <a:off x="2771513" y="3288571"/>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51" name="Oval 50"/>
            <p:cNvSpPr>
              <a:spLocks/>
            </p:cNvSpPr>
            <p:nvPr/>
          </p:nvSpPr>
          <p:spPr>
            <a:xfrm>
              <a:off x="2306338" y="3288571"/>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52" name="Oval 51"/>
            <p:cNvSpPr>
              <a:spLocks/>
            </p:cNvSpPr>
            <p:nvPr/>
          </p:nvSpPr>
          <p:spPr>
            <a:xfrm>
              <a:off x="3696989" y="3288571"/>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53" name="TextBox 52"/>
            <p:cNvSpPr txBox="1">
              <a:spLocks/>
            </p:cNvSpPr>
            <p:nvPr/>
          </p:nvSpPr>
          <p:spPr>
            <a:xfrm>
              <a:off x="3111755" y="3102044"/>
              <a:ext cx="585234" cy="467774"/>
            </a:xfrm>
            <a:prstGeom prst="rect">
              <a:avLst/>
            </a:prstGeom>
            <a:noFill/>
          </p:spPr>
          <p:txBody>
            <a:bodyPr wrap="square" rtlCol="0">
              <a:spAutoFit/>
            </a:bodyPr>
            <a:lstStyle/>
            <a:p>
              <a:pPr algn="ctr"/>
              <a:r>
                <a:rPr lang="en-US" sz="2800" b="1" dirty="0" smtClean="0">
                  <a:uFillTx/>
                </a:rPr>
                <a:t>…</a:t>
              </a:r>
              <a:endParaRPr lang="en-US" b="1" dirty="0">
                <a:uFillTx/>
              </a:endParaRPr>
            </a:p>
          </p:txBody>
        </p:sp>
        <p:cxnSp>
          <p:nvCxnSpPr>
            <p:cNvPr id="54" name="Straight Arrow Connector 53"/>
            <p:cNvCxnSpPr>
              <a:stCxn id="48" idx="0"/>
            </p:cNvCxnSpPr>
            <p:nvPr/>
          </p:nvCxnSpPr>
          <p:spPr>
            <a:xfrm flipV="1">
              <a:off x="1491176" y="2920837"/>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8" idx="0"/>
            </p:cNvCxnSpPr>
            <p:nvPr/>
          </p:nvCxnSpPr>
          <p:spPr>
            <a:xfrm flipV="1">
              <a:off x="1491176" y="2920837"/>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8" idx="0"/>
            </p:cNvCxnSpPr>
            <p:nvPr/>
          </p:nvCxnSpPr>
          <p:spPr>
            <a:xfrm flipV="1">
              <a:off x="1491176" y="2920837"/>
              <a:ext cx="100055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8" idx="0"/>
            </p:cNvCxnSpPr>
            <p:nvPr/>
          </p:nvCxnSpPr>
          <p:spPr>
            <a:xfrm flipV="1">
              <a:off x="1491175" y="2920837"/>
              <a:ext cx="146572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8" idx="0"/>
            </p:cNvCxnSpPr>
            <p:nvPr/>
          </p:nvCxnSpPr>
          <p:spPr>
            <a:xfrm flipV="1">
              <a:off x="1491175" y="2920837"/>
              <a:ext cx="239120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2" idx="0"/>
            </p:cNvCxnSpPr>
            <p:nvPr/>
          </p:nvCxnSpPr>
          <p:spPr>
            <a:xfrm flipV="1">
              <a:off x="3867111" y="2920837"/>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2" idx="0"/>
            </p:cNvCxnSpPr>
            <p:nvPr/>
          </p:nvCxnSpPr>
          <p:spPr>
            <a:xfrm flipH="1" flipV="1">
              <a:off x="2956904" y="2920837"/>
              <a:ext cx="910207"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2" idx="0"/>
            </p:cNvCxnSpPr>
            <p:nvPr/>
          </p:nvCxnSpPr>
          <p:spPr>
            <a:xfrm flipH="1" flipV="1">
              <a:off x="2491728" y="2920837"/>
              <a:ext cx="137538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2" idx="0"/>
            </p:cNvCxnSpPr>
            <p:nvPr/>
          </p:nvCxnSpPr>
          <p:spPr>
            <a:xfrm flipH="1" flipV="1">
              <a:off x="1999086" y="2920837"/>
              <a:ext cx="186802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2" idx="0"/>
            </p:cNvCxnSpPr>
            <p:nvPr/>
          </p:nvCxnSpPr>
          <p:spPr>
            <a:xfrm flipH="1" flipV="1">
              <a:off x="1506444" y="2920837"/>
              <a:ext cx="236066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50" idx="0"/>
            </p:cNvCxnSpPr>
            <p:nvPr/>
          </p:nvCxnSpPr>
          <p:spPr>
            <a:xfrm flipV="1">
              <a:off x="2941635" y="2920837"/>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50" idx="0"/>
            </p:cNvCxnSpPr>
            <p:nvPr/>
          </p:nvCxnSpPr>
          <p:spPr>
            <a:xfrm flipV="1">
              <a:off x="2941635" y="2920837"/>
              <a:ext cx="94074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50" idx="0"/>
            </p:cNvCxnSpPr>
            <p:nvPr/>
          </p:nvCxnSpPr>
          <p:spPr>
            <a:xfrm flipH="1" flipV="1">
              <a:off x="2491728" y="2920837"/>
              <a:ext cx="44990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50" idx="0"/>
            </p:cNvCxnSpPr>
            <p:nvPr/>
          </p:nvCxnSpPr>
          <p:spPr>
            <a:xfrm flipH="1" flipV="1">
              <a:off x="1999086" y="2920837"/>
              <a:ext cx="94254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0" idx="0"/>
            </p:cNvCxnSpPr>
            <p:nvPr/>
          </p:nvCxnSpPr>
          <p:spPr>
            <a:xfrm flipH="1" flipV="1">
              <a:off x="1506444" y="2920837"/>
              <a:ext cx="143519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51" idx="0"/>
            </p:cNvCxnSpPr>
            <p:nvPr/>
          </p:nvCxnSpPr>
          <p:spPr>
            <a:xfrm flipH="1" flipV="1">
              <a:off x="1506445" y="2920837"/>
              <a:ext cx="97001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51" idx="0"/>
            </p:cNvCxnSpPr>
            <p:nvPr/>
          </p:nvCxnSpPr>
          <p:spPr>
            <a:xfrm flipH="1" flipV="1">
              <a:off x="1999087" y="2920837"/>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1" idx="0"/>
            </p:cNvCxnSpPr>
            <p:nvPr/>
          </p:nvCxnSpPr>
          <p:spPr>
            <a:xfrm flipV="1">
              <a:off x="2476460" y="2920837"/>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51" idx="0"/>
            </p:cNvCxnSpPr>
            <p:nvPr/>
          </p:nvCxnSpPr>
          <p:spPr>
            <a:xfrm flipV="1">
              <a:off x="2476459" y="2920837"/>
              <a:ext cx="48044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51" idx="0"/>
            </p:cNvCxnSpPr>
            <p:nvPr/>
          </p:nvCxnSpPr>
          <p:spPr>
            <a:xfrm flipV="1">
              <a:off x="2476459" y="2920837"/>
              <a:ext cx="140592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9" idx="0"/>
            </p:cNvCxnSpPr>
            <p:nvPr/>
          </p:nvCxnSpPr>
          <p:spPr>
            <a:xfrm flipV="1">
              <a:off x="1983818" y="2920837"/>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49" idx="0"/>
            </p:cNvCxnSpPr>
            <p:nvPr/>
          </p:nvCxnSpPr>
          <p:spPr>
            <a:xfrm flipV="1">
              <a:off x="1983818" y="2920837"/>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49" idx="0"/>
            </p:cNvCxnSpPr>
            <p:nvPr/>
          </p:nvCxnSpPr>
          <p:spPr>
            <a:xfrm flipH="1" flipV="1">
              <a:off x="1506445" y="2920837"/>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49" idx="0"/>
            </p:cNvCxnSpPr>
            <p:nvPr/>
          </p:nvCxnSpPr>
          <p:spPr>
            <a:xfrm flipV="1">
              <a:off x="1983817" y="2920837"/>
              <a:ext cx="97308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49" idx="0"/>
            </p:cNvCxnSpPr>
            <p:nvPr/>
          </p:nvCxnSpPr>
          <p:spPr>
            <a:xfrm flipV="1">
              <a:off x="1983817" y="2920837"/>
              <a:ext cx="189856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1438470" y="3553468"/>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V="1">
              <a:off x="1438471" y="3553468"/>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1438471" y="3553468"/>
              <a:ext cx="100055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1438470" y="3553468"/>
              <a:ext cx="146572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1438470" y="3553468"/>
              <a:ext cx="239120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3814406" y="3553468"/>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flipV="1">
              <a:off x="2904199" y="3553468"/>
              <a:ext cx="910207"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2439023" y="3553468"/>
              <a:ext cx="137538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1946381" y="3553468"/>
              <a:ext cx="186802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flipV="1">
              <a:off x="1453739" y="3553468"/>
              <a:ext cx="236066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2888930" y="3553468"/>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2888930" y="3553468"/>
              <a:ext cx="94074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flipV="1">
              <a:off x="2439023" y="3553468"/>
              <a:ext cx="44990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1946381" y="3553468"/>
              <a:ext cx="94254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flipV="1">
              <a:off x="1453739" y="3553468"/>
              <a:ext cx="143519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flipV="1">
              <a:off x="1453740" y="3553468"/>
              <a:ext cx="97001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flipV="1">
              <a:off x="1946382" y="3553468"/>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2423755" y="3553468"/>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2423754" y="3553468"/>
              <a:ext cx="48044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2423754" y="3553468"/>
              <a:ext cx="140592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V="1">
              <a:off x="1931113" y="3553468"/>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V="1">
              <a:off x="1931113" y="3553468"/>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H="1" flipV="1">
              <a:off x="1453740" y="3553468"/>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V="1">
              <a:off x="1931112" y="3553468"/>
              <a:ext cx="97308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1931112" y="3553468"/>
              <a:ext cx="189856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Oval 103"/>
            <p:cNvSpPr>
              <a:spLocks/>
            </p:cNvSpPr>
            <p:nvPr/>
          </p:nvSpPr>
          <p:spPr>
            <a:xfrm>
              <a:off x="1315310" y="3904345"/>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05" name="Oval 104"/>
            <p:cNvSpPr>
              <a:spLocks/>
            </p:cNvSpPr>
            <p:nvPr/>
          </p:nvSpPr>
          <p:spPr>
            <a:xfrm>
              <a:off x="1807952" y="3904345"/>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06" name="Oval 105"/>
            <p:cNvSpPr>
              <a:spLocks/>
            </p:cNvSpPr>
            <p:nvPr/>
          </p:nvSpPr>
          <p:spPr>
            <a:xfrm>
              <a:off x="2765769" y="3904345"/>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07" name="Oval 106"/>
            <p:cNvSpPr>
              <a:spLocks/>
            </p:cNvSpPr>
            <p:nvPr/>
          </p:nvSpPr>
          <p:spPr>
            <a:xfrm>
              <a:off x="2300594" y="3904345"/>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08" name="Oval 107"/>
            <p:cNvSpPr>
              <a:spLocks/>
            </p:cNvSpPr>
            <p:nvPr/>
          </p:nvSpPr>
          <p:spPr>
            <a:xfrm>
              <a:off x="3691245" y="3904345"/>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09" name="TextBox 108"/>
            <p:cNvSpPr txBox="1">
              <a:spLocks/>
            </p:cNvSpPr>
            <p:nvPr/>
          </p:nvSpPr>
          <p:spPr>
            <a:xfrm>
              <a:off x="3106011" y="3717817"/>
              <a:ext cx="585234" cy="467774"/>
            </a:xfrm>
            <a:prstGeom prst="rect">
              <a:avLst/>
            </a:prstGeom>
            <a:noFill/>
          </p:spPr>
          <p:txBody>
            <a:bodyPr wrap="square" rtlCol="0">
              <a:spAutoFit/>
            </a:bodyPr>
            <a:lstStyle/>
            <a:p>
              <a:pPr algn="ctr"/>
              <a:r>
                <a:rPr lang="en-US" sz="2800" b="1" dirty="0" smtClean="0">
                  <a:uFillTx/>
                </a:rPr>
                <a:t>…</a:t>
              </a:r>
              <a:endParaRPr lang="en-US" b="1" dirty="0">
                <a:uFillTx/>
              </a:endParaRPr>
            </a:p>
          </p:txBody>
        </p:sp>
      </p:grpSp>
      <p:sp>
        <p:nvSpPr>
          <p:cNvPr id="110" name="TextBox 109"/>
          <p:cNvSpPr txBox="1">
            <a:spLocks/>
          </p:cNvSpPr>
          <p:nvPr/>
        </p:nvSpPr>
        <p:spPr>
          <a:xfrm>
            <a:off x="1955800" y="4476234"/>
            <a:ext cx="1663700" cy="369332"/>
          </a:xfrm>
          <a:prstGeom prst="rect">
            <a:avLst/>
          </a:prstGeom>
          <a:noFill/>
        </p:spPr>
        <p:txBody>
          <a:bodyPr wrap="square" rtlCol="0">
            <a:spAutoFit/>
          </a:bodyPr>
          <a:lstStyle/>
          <a:p>
            <a:r>
              <a:rPr lang="en-US" dirty="0" smtClean="0">
                <a:uFillTx/>
              </a:rPr>
              <a:t>Yellow = inputs</a:t>
            </a:r>
            <a:endParaRPr lang="en-US" dirty="0">
              <a:uFillTx/>
            </a:endParaRPr>
          </a:p>
        </p:txBody>
      </p:sp>
      <p:pic>
        <p:nvPicPr>
          <p:cNvPr id="113" name="Picture 112"/>
          <p:cNvPicPr>
            <a:picLocks noChangeAspect="1"/>
          </p:cNvPicPr>
          <p:nvPr/>
        </p:nvPicPr>
        <p:blipFill>
          <a:blip r:embed="rId3"/>
          <a:stretch>
            <a:fillRect/>
          </a:stretch>
        </p:blipFill>
        <p:spPr>
          <a:xfrm>
            <a:off x="1346184" y="4223335"/>
            <a:ext cx="295554" cy="221666"/>
          </a:xfrm>
          <a:prstGeom prst="rect">
            <a:avLst/>
          </a:prstGeom>
        </p:spPr>
      </p:pic>
      <p:pic>
        <p:nvPicPr>
          <p:cNvPr id="114" name="Picture 113"/>
          <p:cNvPicPr>
            <a:picLocks noChangeAspect="1"/>
          </p:cNvPicPr>
          <p:nvPr/>
        </p:nvPicPr>
        <p:blipFill>
          <a:blip r:embed="rId4"/>
          <a:stretch>
            <a:fillRect/>
          </a:stretch>
        </p:blipFill>
        <p:spPr>
          <a:xfrm>
            <a:off x="2544605" y="1322828"/>
            <a:ext cx="259772" cy="340378"/>
          </a:xfrm>
          <a:prstGeom prst="rect">
            <a:avLst/>
          </a:prstGeom>
        </p:spPr>
      </p:pic>
      <p:sp>
        <p:nvSpPr>
          <p:cNvPr id="115" name="TextBox 114"/>
          <p:cNvSpPr txBox="1">
            <a:spLocks/>
          </p:cNvSpPr>
          <p:nvPr/>
        </p:nvSpPr>
        <p:spPr>
          <a:xfrm>
            <a:off x="4652810" y="2693565"/>
            <a:ext cx="4110182" cy="1846659"/>
          </a:xfrm>
          <a:prstGeom prst="rect">
            <a:avLst/>
          </a:prstGeom>
          <a:noFill/>
        </p:spPr>
        <p:txBody>
          <a:bodyPr wrap="square" rtlCol="0">
            <a:spAutoFit/>
          </a:bodyPr>
          <a:lstStyle/>
          <a:p>
            <a:r>
              <a:rPr lang="en-US" sz="2600" u="sng" dirty="0" smtClean="0">
                <a:uFillTx/>
              </a:rPr>
              <a:t>Drawbacks</a:t>
            </a:r>
          </a:p>
          <a:p>
            <a:r>
              <a:rPr lang="en-US" sz="2200" dirty="0" smtClean="0">
                <a:uFillTx/>
              </a:rPr>
              <a:t>1) Computational efficiency - requires one forward prop for each </a:t>
            </a:r>
            <a:r>
              <a:rPr lang="en-US" sz="2200" dirty="0" smtClean="0"/>
              <a:t>perturbation</a:t>
            </a:r>
            <a:endParaRPr lang="en-US" sz="2200" dirty="0">
              <a:uFillTx/>
            </a:endParaRPr>
          </a:p>
          <a:p>
            <a:r>
              <a:rPr lang="en-US" sz="2200" dirty="0" smtClean="0">
                <a:uFillTx/>
              </a:rPr>
              <a:t>2) Saturation</a:t>
            </a:r>
          </a:p>
        </p:txBody>
      </p:sp>
      <p:sp>
        <p:nvSpPr>
          <p:cNvPr id="3" name="TextBox 2"/>
          <p:cNvSpPr txBox="1">
            <a:spLocks/>
          </p:cNvSpPr>
          <p:nvPr/>
        </p:nvSpPr>
        <p:spPr>
          <a:xfrm>
            <a:off x="127003" y="905741"/>
            <a:ext cx="3186289" cy="523220"/>
          </a:xfrm>
          <a:prstGeom prst="rect">
            <a:avLst/>
          </a:prstGeom>
          <a:noFill/>
        </p:spPr>
        <p:txBody>
          <a:bodyPr wrap="none" rtlCol="0">
            <a:spAutoFit/>
          </a:bodyPr>
          <a:lstStyle/>
          <a:p>
            <a:r>
              <a:rPr lang="en-US" sz="2800" b="1" dirty="0" smtClean="0">
                <a:uFillTx/>
              </a:rPr>
              <a:t>Idea 1: perturbation</a:t>
            </a:r>
            <a:endParaRPr lang="en-US" sz="2800" b="1" dirty="0">
              <a:uFillTx/>
            </a:endParaRPr>
          </a:p>
        </p:txBody>
      </p:sp>
      <p:pic>
        <p:nvPicPr>
          <p:cNvPr id="119" name="Picture 118"/>
          <p:cNvPicPr>
            <a:picLocks noChangeAspect="1"/>
          </p:cNvPicPr>
          <p:nvPr/>
        </p:nvPicPr>
        <p:blipFill>
          <a:blip r:embed="rId3"/>
          <a:stretch>
            <a:fillRect/>
          </a:stretch>
        </p:blipFill>
        <p:spPr>
          <a:xfrm>
            <a:off x="1841484" y="4223335"/>
            <a:ext cx="295554" cy="221666"/>
          </a:xfrm>
          <a:prstGeom prst="rect">
            <a:avLst/>
          </a:prstGeom>
        </p:spPr>
      </p:pic>
      <p:pic>
        <p:nvPicPr>
          <p:cNvPr id="120" name="Picture 119"/>
          <p:cNvPicPr>
            <a:picLocks noChangeAspect="1"/>
          </p:cNvPicPr>
          <p:nvPr/>
        </p:nvPicPr>
        <p:blipFill>
          <a:blip r:embed="rId3"/>
          <a:stretch>
            <a:fillRect/>
          </a:stretch>
        </p:blipFill>
        <p:spPr>
          <a:xfrm>
            <a:off x="2336784" y="4236034"/>
            <a:ext cx="295554" cy="221666"/>
          </a:xfrm>
          <a:prstGeom prst="rect">
            <a:avLst/>
          </a:prstGeom>
        </p:spPr>
      </p:pic>
      <p:pic>
        <p:nvPicPr>
          <p:cNvPr id="121" name="Picture 120"/>
          <p:cNvPicPr>
            <a:picLocks noChangeAspect="1"/>
          </p:cNvPicPr>
          <p:nvPr/>
        </p:nvPicPr>
        <p:blipFill>
          <a:blip r:embed="rId3"/>
          <a:stretch>
            <a:fillRect/>
          </a:stretch>
        </p:blipFill>
        <p:spPr>
          <a:xfrm>
            <a:off x="2793984" y="4223335"/>
            <a:ext cx="295554" cy="221666"/>
          </a:xfrm>
          <a:prstGeom prst="rect">
            <a:avLst/>
          </a:prstGeom>
        </p:spPr>
      </p:pic>
      <p:pic>
        <p:nvPicPr>
          <p:cNvPr id="122" name="Picture 121"/>
          <p:cNvPicPr>
            <a:picLocks noChangeAspect="1"/>
          </p:cNvPicPr>
          <p:nvPr/>
        </p:nvPicPr>
        <p:blipFill>
          <a:blip r:embed="rId3"/>
          <a:stretch>
            <a:fillRect/>
          </a:stretch>
        </p:blipFill>
        <p:spPr>
          <a:xfrm>
            <a:off x="3721084" y="4223335"/>
            <a:ext cx="295554" cy="221666"/>
          </a:xfrm>
          <a:prstGeom prst="rect">
            <a:avLst/>
          </a:prstGeom>
        </p:spPr>
      </p:pic>
      <p:sp>
        <p:nvSpPr>
          <p:cNvPr id="123" name="TextBox 122"/>
          <p:cNvSpPr txBox="1"/>
          <p:nvPr/>
        </p:nvSpPr>
        <p:spPr>
          <a:xfrm>
            <a:off x="8803342" y="4681836"/>
            <a:ext cx="340658" cy="461665"/>
          </a:xfrm>
          <a:prstGeom prst="rect">
            <a:avLst/>
          </a:prstGeom>
          <a:noFill/>
        </p:spPr>
        <p:txBody>
          <a:bodyPr wrap="none" rtlCol="0">
            <a:spAutoFit/>
          </a:bodyPr>
          <a:lstStyle/>
          <a:p>
            <a:r>
              <a:rPr lang="en-US" sz="2400" b="1" dirty="0"/>
              <a:t>4</a:t>
            </a:r>
          </a:p>
        </p:txBody>
      </p:sp>
      <p:sp>
        <p:nvSpPr>
          <p:cNvPr id="124" name="TextBox 123"/>
          <p:cNvSpPr txBox="1">
            <a:spLocks/>
          </p:cNvSpPr>
          <p:nvPr/>
        </p:nvSpPr>
        <p:spPr>
          <a:xfrm>
            <a:off x="4716310" y="1067965"/>
            <a:ext cx="4110182" cy="1508105"/>
          </a:xfrm>
          <a:prstGeom prst="rect">
            <a:avLst/>
          </a:prstGeom>
          <a:noFill/>
        </p:spPr>
        <p:txBody>
          <a:bodyPr wrap="square" rtlCol="0">
            <a:spAutoFit/>
          </a:bodyPr>
          <a:lstStyle/>
          <a:p>
            <a:r>
              <a:rPr lang="en-US" sz="2600" u="sng" dirty="0" smtClean="0">
                <a:uFillTx/>
              </a:rPr>
              <a:t>Examples</a:t>
            </a:r>
          </a:p>
          <a:p>
            <a:pPr marL="457200" indent="-457200">
              <a:buAutoNum type="arabicParenR"/>
            </a:pPr>
            <a:r>
              <a:rPr lang="en-US" sz="2200" dirty="0" err="1" smtClean="0">
                <a:uFillTx/>
              </a:rPr>
              <a:t>Zeiler</a:t>
            </a:r>
            <a:r>
              <a:rPr lang="en-US" sz="2200" dirty="0" smtClean="0">
                <a:uFillTx/>
              </a:rPr>
              <a:t> &amp; Fergus, 2013</a:t>
            </a:r>
          </a:p>
          <a:p>
            <a:pPr marL="457200" indent="-457200">
              <a:buAutoNum type="arabicParenR"/>
            </a:pPr>
            <a:r>
              <a:rPr lang="en-US" sz="2200" dirty="0" smtClean="0">
                <a:uFillTx/>
              </a:rPr>
              <a:t>LIME (</a:t>
            </a:r>
            <a:r>
              <a:rPr lang="en-US" sz="2200" dirty="0" err="1" smtClean="0">
                <a:uFillTx/>
              </a:rPr>
              <a:t>Ribeiro</a:t>
            </a:r>
            <a:r>
              <a:rPr lang="en-US" sz="2200" dirty="0" smtClean="0">
                <a:uFillTx/>
              </a:rPr>
              <a:t> et al., 2016)</a:t>
            </a:r>
          </a:p>
          <a:p>
            <a:pPr marL="457200" indent="-457200">
              <a:buAutoNum type="arabicParenR"/>
            </a:pPr>
            <a:r>
              <a:rPr lang="en-US" sz="2200" dirty="0" err="1" smtClean="0">
                <a:uFillTx/>
              </a:rPr>
              <a:t>Zintgraf</a:t>
            </a:r>
            <a:r>
              <a:rPr lang="en-US" sz="2200" dirty="0" smtClean="0">
                <a:uFillTx/>
              </a:rPr>
              <a:t> et al., 2017</a:t>
            </a:r>
            <a:endParaRPr lang="en-US" sz="2200" dirty="0">
              <a:uFillTx/>
            </a:endParaRPr>
          </a:p>
        </p:txBody>
      </p:sp>
    </p:spTree>
    <p:extLst>
      <p:ext uri="{BB962C8B-B14F-4D97-AF65-F5344CB8AC3E}">
        <p14:creationId xmlns:p14="http://schemas.microsoft.com/office/powerpoint/2010/main" val="25256263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1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20"/>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21"/>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4">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4">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4">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5">
                                            <p:txEl>
                                              <p:pRg st="0" end="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5">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895044" y="1537840"/>
            <a:ext cx="2515342" cy="2052683"/>
            <a:chOff x="1559953" y="2868929"/>
            <a:chExt cx="2388658" cy="2259410"/>
          </a:xfrm>
        </p:grpSpPr>
        <p:sp>
          <p:nvSpPr>
            <p:cNvPr id="5" name="Rectangle 4"/>
            <p:cNvSpPr/>
            <p:nvPr/>
          </p:nvSpPr>
          <p:spPr>
            <a:xfrm>
              <a:off x="1559953" y="457694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smtClean="0"/>
                <a:t>1</a:t>
              </a:r>
              <a:endParaRPr lang="en-US" dirty="0"/>
            </a:p>
          </p:txBody>
        </p:sp>
        <p:sp>
          <p:nvSpPr>
            <p:cNvPr id="6" name="Rectangle 5"/>
            <p:cNvSpPr/>
            <p:nvPr/>
          </p:nvSpPr>
          <p:spPr>
            <a:xfrm>
              <a:off x="3388740" y="462312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a:t>2</a:t>
              </a:r>
              <a:endParaRPr lang="en-US" dirty="0"/>
            </a:p>
          </p:txBody>
        </p:sp>
        <p:cxnSp>
          <p:nvCxnSpPr>
            <p:cNvPr id="7" name="Straight Connector 6"/>
            <p:cNvCxnSpPr>
              <a:stCxn id="5" idx="0"/>
              <a:endCxn id="11" idx="4"/>
            </p:cNvCxnSpPr>
            <p:nvPr/>
          </p:nvCxnSpPr>
          <p:spPr>
            <a:xfrm flipV="1">
              <a:off x="1839888" y="3327922"/>
              <a:ext cx="855960" cy="124901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6" idx="0"/>
              <a:endCxn id="11" idx="4"/>
            </p:cNvCxnSpPr>
            <p:nvPr/>
          </p:nvCxnSpPr>
          <p:spPr>
            <a:xfrm flipH="1" flipV="1">
              <a:off x="2695848" y="3327922"/>
              <a:ext cx="972827" cy="129519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2020430" y="2868929"/>
              <a:ext cx="1350835" cy="458993"/>
            </a:xfrm>
            <a:prstGeom prst="ellipse">
              <a:avLst/>
            </a:prstGeom>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y</a:t>
              </a:r>
              <a:endParaRPr lang="en-US" sz="1600" dirty="0"/>
            </a:p>
          </p:txBody>
        </p:sp>
      </p:grpSp>
      <p:cxnSp>
        <p:nvCxnSpPr>
          <p:cNvPr id="14" name="Straight Connector 13"/>
          <p:cNvCxnSpPr>
            <a:stCxn id="25" idx="0"/>
          </p:cNvCxnSpPr>
          <p:nvPr/>
        </p:nvCxnSpPr>
        <p:spPr>
          <a:xfrm flipV="1">
            <a:off x="2478108" y="2273301"/>
            <a:ext cx="874692" cy="18478"/>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296522" y="3159382"/>
            <a:ext cx="301660" cy="369332"/>
          </a:xfrm>
          <a:prstGeom prst="rect">
            <a:avLst/>
          </a:prstGeom>
          <a:noFill/>
        </p:spPr>
        <p:txBody>
          <a:bodyPr wrap="none" rtlCol="0">
            <a:spAutoFit/>
          </a:bodyPr>
          <a:lstStyle/>
          <a:p>
            <a:r>
              <a:rPr lang="en-US" dirty="0" smtClean="0"/>
              <a:t>0</a:t>
            </a:r>
            <a:endParaRPr lang="en-US" dirty="0"/>
          </a:p>
        </p:txBody>
      </p:sp>
      <p:cxnSp>
        <p:nvCxnSpPr>
          <p:cNvPr id="16" name="Straight Connector 15"/>
          <p:cNvCxnSpPr/>
          <p:nvPr/>
        </p:nvCxnSpPr>
        <p:spPr>
          <a:xfrm>
            <a:off x="1557489" y="1519386"/>
            <a:ext cx="23091" cy="163656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1571336" y="3147296"/>
            <a:ext cx="2595418" cy="103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573472" y="3294495"/>
            <a:ext cx="986794" cy="553998"/>
          </a:xfrm>
          <a:prstGeom prst="rect">
            <a:avLst/>
          </a:prstGeom>
          <a:noFill/>
        </p:spPr>
        <p:txBody>
          <a:bodyPr wrap="none" rtlCol="0">
            <a:spAutoFit/>
          </a:bodyPr>
          <a:lstStyle/>
          <a:p>
            <a:r>
              <a:rPr lang="en-US" sz="3000" dirty="0" smtClean="0"/>
              <a:t>i</a:t>
            </a:r>
            <a:r>
              <a:rPr lang="en-US" sz="3000" baseline="-25000" dirty="0" smtClean="0"/>
              <a:t>1</a:t>
            </a:r>
            <a:r>
              <a:rPr lang="en-US" sz="3000" dirty="0" smtClean="0"/>
              <a:t> + i</a:t>
            </a:r>
            <a:r>
              <a:rPr lang="en-US" sz="3000" baseline="-25000" dirty="0" smtClean="0"/>
              <a:t>2</a:t>
            </a:r>
            <a:endParaRPr lang="en-US" sz="3000" dirty="0"/>
          </a:p>
        </p:txBody>
      </p:sp>
      <p:sp>
        <p:nvSpPr>
          <p:cNvPr id="21" name="TextBox 20"/>
          <p:cNvSpPr txBox="1"/>
          <p:nvPr/>
        </p:nvSpPr>
        <p:spPr>
          <a:xfrm>
            <a:off x="1326572" y="2108202"/>
            <a:ext cx="301660" cy="36933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2391027" y="3148988"/>
            <a:ext cx="301660" cy="369332"/>
          </a:xfrm>
          <a:prstGeom prst="rect">
            <a:avLst/>
          </a:prstGeom>
          <a:noFill/>
        </p:spPr>
        <p:txBody>
          <a:bodyPr wrap="none" rtlCol="0">
            <a:spAutoFit/>
          </a:bodyPr>
          <a:lstStyle/>
          <a:p>
            <a:r>
              <a:rPr lang="en-US" dirty="0" smtClean="0"/>
              <a:t>1</a:t>
            </a:r>
            <a:endParaRPr lang="en-US" dirty="0"/>
          </a:p>
        </p:txBody>
      </p:sp>
      <p:sp>
        <p:nvSpPr>
          <p:cNvPr id="23" name="TextBox 22"/>
          <p:cNvSpPr txBox="1"/>
          <p:nvPr/>
        </p:nvSpPr>
        <p:spPr>
          <a:xfrm>
            <a:off x="3201492" y="3142065"/>
            <a:ext cx="301660" cy="369332"/>
          </a:xfrm>
          <a:prstGeom prst="rect">
            <a:avLst/>
          </a:prstGeom>
          <a:noFill/>
        </p:spPr>
        <p:txBody>
          <a:bodyPr wrap="none" rtlCol="0">
            <a:spAutoFit/>
          </a:bodyPr>
          <a:lstStyle/>
          <a:p>
            <a:r>
              <a:rPr lang="en-US" dirty="0" smtClean="0"/>
              <a:t>2</a:t>
            </a:r>
            <a:endParaRPr lang="en-US" dirty="0"/>
          </a:p>
        </p:txBody>
      </p:sp>
      <p:cxnSp>
        <p:nvCxnSpPr>
          <p:cNvPr id="24" name="Straight Connector 23"/>
          <p:cNvCxnSpPr>
            <a:endCxn id="25" idx="0"/>
          </p:cNvCxnSpPr>
          <p:nvPr/>
        </p:nvCxnSpPr>
        <p:spPr>
          <a:xfrm flipV="1">
            <a:off x="1575092" y="2291779"/>
            <a:ext cx="903016" cy="85890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298705" y="2291779"/>
            <a:ext cx="358805" cy="553998"/>
          </a:xfrm>
          <a:prstGeom prst="rect">
            <a:avLst/>
          </a:prstGeom>
          <a:noFill/>
          <a:ln>
            <a:noFill/>
          </a:ln>
        </p:spPr>
        <p:txBody>
          <a:bodyPr wrap="none" rtlCol="0">
            <a:spAutoFit/>
          </a:bodyPr>
          <a:lstStyle/>
          <a:p>
            <a:r>
              <a:rPr lang="en-US" sz="3000" dirty="0" smtClean="0">
                <a:solidFill>
                  <a:srgbClr val="008000"/>
                </a:solidFill>
              </a:rPr>
              <a:t>y</a:t>
            </a:r>
            <a:endParaRPr lang="en-US" sz="3000" dirty="0">
              <a:solidFill>
                <a:srgbClr val="008000"/>
              </a:solidFill>
            </a:endParaRPr>
          </a:p>
        </p:txBody>
      </p:sp>
      <p:sp>
        <p:nvSpPr>
          <p:cNvPr id="26" name="Title 1"/>
          <p:cNvSpPr>
            <a:spLocks noGrp="1"/>
          </p:cNvSpPr>
          <p:nvPr>
            <p:ph type="title"/>
          </p:nvPr>
        </p:nvSpPr>
        <p:spPr>
          <a:xfrm>
            <a:off x="457200" y="205979"/>
            <a:ext cx="8229600" cy="857250"/>
          </a:xfrm>
        </p:spPr>
        <p:txBody>
          <a:bodyPr/>
          <a:lstStyle/>
          <a:p>
            <a:r>
              <a:rPr lang="en-US" dirty="0" smtClean="0"/>
              <a:t>Saturation problem illustrated</a:t>
            </a:r>
            <a:endParaRPr lang="en-US" dirty="0"/>
          </a:p>
        </p:txBody>
      </p:sp>
      <p:sp>
        <p:nvSpPr>
          <p:cNvPr id="27" name="TextBox 26"/>
          <p:cNvSpPr txBox="1"/>
          <p:nvPr/>
        </p:nvSpPr>
        <p:spPr>
          <a:xfrm>
            <a:off x="5215093" y="3153064"/>
            <a:ext cx="438721" cy="369332"/>
          </a:xfrm>
          <a:prstGeom prst="rect">
            <a:avLst/>
          </a:prstGeom>
          <a:noFill/>
        </p:spPr>
        <p:txBody>
          <a:bodyPr wrap="square" rtlCol="0">
            <a:spAutoFit/>
          </a:bodyPr>
          <a:lstStyle/>
          <a:p>
            <a:r>
              <a:rPr lang="en-US" dirty="0" smtClean="0"/>
              <a:t>=1</a:t>
            </a:r>
            <a:endParaRPr lang="en-US" dirty="0"/>
          </a:p>
        </p:txBody>
      </p:sp>
      <p:sp>
        <p:nvSpPr>
          <p:cNvPr id="28" name="TextBox 27"/>
          <p:cNvSpPr txBox="1"/>
          <p:nvPr/>
        </p:nvSpPr>
        <p:spPr>
          <a:xfrm>
            <a:off x="7041585" y="3172114"/>
            <a:ext cx="438721" cy="369332"/>
          </a:xfrm>
          <a:prstGeom prst="rect">
            <a:avLst/>
          </a:prstGeom>
          <a:noFill/>
        </p:spPr>
        <p:txBody>
          <a:bodyPr wrap="square" rtlCol="0">
            <a:spAutoFit/>
          </a:bodyPr>
          <a:lstStyle/>
          <a:p>
            <a:r>
              <a:rPr lang="en-US" dirty="0" smtClean="0"/>
              <a:t>=1</a:t>
            </a:r>
            <a:endParaRPr lang="en-US" dirty="0"/>
          </a:p>
        </p:txBody>
      </p:sp>
      <p:sp>
        <p:nvSpPr>
          <p:cNvPr id="29" name="TextBox 28"/>
          <p:cNvSpPr txBox="1"/>
          <p:nvPr/>
        </p:nvSpPr>
        <p:spPr>
          <a:xfrm>
            <a:off x="6116793" y="1554596"/>
            <a:ext cx="438721" cy="369332"/>
          </a:xfrm>
          <a:prstGeom prst="rect">
            <a:avLst/>
          </a:prstGeom>
          <a:noFill/>
        </p:spPr>
        <p:txBody>
          <a:bodyPr wrap="square" rtlCol="0">
            <a:spAutoFit/>
          </a:bodyPr>
          <a:lstStyle/>
          <a:p>
            <a:r>
              <a:rPr lang="en-US" b="1" dirty="0" smtClean="0"/>
              <a:t>=1</a:t>
            </a:r>
            <a:endParaRPr lang="en-US" b="1" dirty="0"/>
          </a:p>
        </p:txBody>
      </p:sp>
      <p:sp>
        <p:nvSpPr>
          <p:cNvPr id="30" name="Multiply 29"/>
          <p:cNvSpPr/>
          <p:nvPr/>
        </p:nvSpPr>
        <p:spPr>
          <a:xfrm>
            <a:off x="5353637" y="3230426"/>
            <a:ext cx="291787" cy="251735"/>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5342086" y="3436504"/>
            <a:ext cx="317659" cy="369332"/>
          </a:xfrm>
          <a:prstGeom prst="rect">
            <a:avLst/>
          </a:prstGeom>
          <a:noFill/>
        </p:spPr>
        <p:txBody>
          <a:bodyPr wrap="square" rtlCol="0">
            <a:spAutoFit/>
          </a:bodyPr>
          <a:lstStyle/>
          <a:p>
            <a:r>
              <a:rPr lang="en-US" dirty="0" smtClean="0">
                <a:solidFill>
                  <a:srgbClr val="000000"/>
                </a:solidFill>
              </a:rPr>
              <a:t>0</a:t>
            </a:r>
            <a:endParaRPr lang="en-US" dirty="0">
              <a:solidFill>
                <a:srgbClr val="000000"/>
              </a:solidFill>
            </a:endParaRPr>
          </a:p>
        </p:txBody>
      </p:sp>
      <p:cxnSp>
        <p:nvCxnSpPr>
          <p:cNvPr id="32" name="Straight Arrow Connector 31"/>
          <p:cNvCxnSpPr/>
          <p:nvPr/>
        </p:nvCxnSpPr>
        <p:spPr>
          <a:xfrm flipH="1">
            <a:off x="2541857" y="3086678"/>
            <a:ext cx="770534" cy="1035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9220200" y="3105150"/>
            <a:ext cx="184666" cy="369332"/>
          </a:xfrm>
          <a:prstGeom prst="rect">
            <a:avLst/>
          </a:prstGeom>
          <a:noFill/>
        </p:spPr>
        <p:txBody>
          <a:bodyPr wrap="none" rtlCol="0">
            <a:spAutoFit/>
          </a:bodyPr>
          <a:lstStyle/>
          <a:p>
            <a:endParaRPr lang="en-US" dirty="0"/>
          </a:p>
        </p:txBody>
      </p:sp>
      <p:cxnSp>
        <p:nvCxnSpPr>
          <p:cNvPr id="12" name="Straight Connector 11"/>
          <p:cNvCxnSpPr/>
          <p:nvPr/>
        </p:nvCxnSpPr>
        <p:spPr>
          <a:xfrm flipH="1">
            <a:off x="3352322" y="2282827"/>
            <a:ext cx="478" cy="871938"/>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8803342" y="4681836"/>
            <a:ext cx="340658" cy="461665"/>
          </a:xfrm>
          <a:prstGeom prst="rect">
            <a:avLst/>
          </a:prstGeom>
          <a:noFill/>
        </p:spPr>
        <p:txBody>
          <a:bodyPr wrap="none" rtlCol="0">
            <a:spAutoFit/>
          </a:bodyPr>
          <a:lstStyle/>
          <a:p>
            <a:r>
              <a:rPr lang="en-US" sz="2400" b="1" dirty="0"/>
              <a:t>5</a:t>
            </a:r>
          </a:p>
        </p:txBody>
      </p:sp>
      <p:sp>
        <p:nvSpPr>
          <p:cNvPr id="33" name="TextBox 32"/>
          <p:cNvSpPr txBox="1">
            <a:spLocks/>
          </p:cNvSpPr>
          <p:nvPr/>
        </p:nvSpPr>
        <p:spPr>
          <a:xfrm>
            <a:off x="431800" y="4027064"/>
            <a:ext cx="8191500" cy="892552"/>
          </a:xfrm>
          <a:prstGeom prst="rect">
            <a:avLst/>
          </a:prstGeom>
          <a:noFill/>
        </p:spPr>
        <p:txBody>
          <a:bodyPr wrap="square" rtlCol="0">
            <a:spAutoFit/>
          </a:bodyPr>
          <a:lstStyle/>
          <a:p>
            <a:pPr algn="ctr"/>
            <a:r>
              <a:rPr lang="en-US" sz="2600" dirty="0" smtClean="0"/>
              <a:t>Avoiding saturation means perturbing combinations of inputs </a:t>
            </a:r>
            <a:r>
              <a:rPr lang="en-US" sz="2600" dirty="0" smtClean="0">
                <a:sym typeface="Wingdings"/>
              </a:rPr>
              <a:t> increased computational cost</a:t>
            </a:r>
            <a:r>
              <a:rPr lang="en-US" sz="2600" dirty="0" smtClean="0"/>
              <a:t> </a:t>
            </a:r>
            <a:endParaRPr lang="en-US" sz="2200" dirty="0">
              <a:uFillTx/>
            </a:endParaRPr>
          </a:p>
        </p:txBody>
      </p:sp>
    </p:spTree>
    <p:extLst>
      <p:ext uri="{BB962C8B-B14F-4D97-AF65-F5344CB8AC3E}">
        <p14:creationId xmlns:p14="http://schemas.microsoft.com/office/powerpoint/2010/main" val="26072384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animBg="1"/>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9" name="Straight Arrow Connector 278"/>
          <p:cNvCxnSpPr/>
          <p:nvPr/>
        </p:nvCxnSpPr>
        <p:spPr>
          <a:xfrm flipV="1">
            <a:off x="1346379" y="1856425"/>
            <a:ext cx="1110217"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p:cNvCxnSpPr/>
          <p:nvPr/>
        </p:nvCxnSpPr>
        <p:spPr>
          <a:xfrm flipV="1">
            <a:off x="1839021" y="1856425"/>
            <a:ext cx="617575"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p:nvPr/>
        </p:nvCxnSpPr>
        <p:spPr>
          <a:xfrm flipV="1">
            <a:off x="2331663" y="1856425"/>
            <a:ext cx="124933"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p:cNvCxnSpPr/>
          <p:nvPr/>
        </p:nvCxnSpPr>
        <p:spPr>
          <a:xfrm flipH="1" flipV="1">
            <a:off x="2456593" y="1856425"/>
            <a:ext cx="340242"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p:cNvCxnSpPr/>
          <p:nvPr/>
        </p:nvCxnSpPr>
        <p:spPr>
          <a:xfrm flipH="1" flipV="1">
            <a:off x="2456593" y="1856425"/>
            <a:ext cx="1265718"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TextBox 114"/>
          <p:cNvSpPr txBox="1">
            <a:spLocks/>
          </p:cNvSpPr>
          <p:nvPr/>
        </p:nvSpPr>
        <p:spPr>
          <a:xfrm>
            <a:off x="2705531" y="1504999"/>
            <a:ext cx="1129870" cy="400110"/>
          </a:xfrm>
          <a:prstGeom prst="rect">
            <a:avLst/>
          </a:prstGeom>
          <a:noFill/>
        </p:spPr>
        <p:txBody>
          <a:bodyPr wrap="square" rtlCol="0">
            <a:spAutoFit/>
          </a:bodyPr>
          <a:lstStyle/>
          <a:p>
            <a:r>
              <a:rPr lang="en-US" sz="2000" dirty="0" smtClean="0">
                <a:uFillTx/>
              </a:rPr>
              <a:t>Output</a:t>
            </a:r>
            <a:endParaRPr lang="en-US" sz="2000" b="1" dirty="0">
              <a:uFillTx/>
            </a:endParaRPr>
          </a:p>
        </p:txBody>
      </p:sp>
      <p:sp>
        <p:nvSpPr>
          <p:cNvPr id="116" name="Oval 115"/>
          <p:cNvSpPr>
            <a:spLocks/>
          </p:cNvSpPr>
          <p:nvPr/>
        </p:nvSpPr>
        <p:spPr>
          <a:xfrm>
            <a:off x="1172536" y="2809024"/>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17" name="Oval 116"/>
          <p:cNvSpPr>
            <a:spLocks/>
          </p:cNvSpPr>
          <p:nvPr/>
        </p:nvSpPr>
        <p:spPr>
          <a:xfrm>
            <a:off x="1665178" y="2809024"/>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18" name="Oval 117"/>
          <p:cNvSpPr>
            <a:spLocks/>
          </p:cNvSpPr>
          <p:nvPr/>
        </p:nvSpPr>
        <p:spPr>
          <a:xfrm>
            <a:off x="2622995" y="2809024"/>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19" name="Oval 118"/>
          <p:cNvSpPr>
            <a:spLocks/>
          </p:cNvSpPr>
          <p:nvPr/>
        </p:nvSpPr>
        <p:spPr>
          <a:xfrm>
            <a:off x="2157820" y="2809024"/>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20" name="Oval 119"/>
          <p:cNvSpPr>
            <a:spLocks/>
          </p:cNvSpPr>
          <p:nvPr/>
        </p:nvSpPr>
        <p:spPr>
          <a:xfrm>
            <a:off x="3548471" y="2809024"/>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21" name="TextBox 120"/>
          <p:cNvSpPr txBox="1">
            <a:spLocks/>
          </p:cNvSpPr>
          <p:nvPr/>
        </p:nvSpPr>
        <p:spPr>
          <a:xfrm>
            <a:off x="2963237" y="2713329"/>
            <a:ext cx="585234" cy="523220"/>
          </a:xfrm>
          <a:prstGeom prst="rect">
            <a:avLst/>
          </a:prstGeom>
          <a:noFill/>
        </p:spPr>
        <p:txBody>
          <a:bodyPr wrap="square" rtlCol="0">
            <a:spAutoFit/>
          </a:bodyPr>
          <a:lstStyle/>
          <a:p>
            <a:pPr algn="ctr"/>
            <a:r>
              <a:rPr lang="en-US" sz="2800" b="1" dirty="0" smtClean="0">
                <a:uFillTx/>
              </a:rPr>
              <a:t>…</a:t>
            </a:r>
            <a:endParaRPr lang="en-US" b="1" dirty="0">
              <a:uFillTx/>
            </a:endParaRPr>
          </a:p>
        </p:txBody>
      </p:sp>
      <p:sp>
        <p:nvSpPr>
          <p:cNvPr id="122" name="Oval 121"/>
          <p:cNvSpPr>
            <a:spLocks/>
          </p:cNvSpPr>
          <p:nvPr/>
        </p:nvSpPr>
        <p:spPr>
          <a:xfrm>
            <a:off x="1187805" y="2186110"/>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23" name="Oval 122"/>
          <p:cNvSpPr>
            <a:spLocks/>
          </p:cNvSpPr>
          <p:nvPr/>
        </p:nvSpPr>
        <p:spPr>
          <a:xfrm>
            <a:off x="1680447" y="2186110"/>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24" name="Oval 123"/>
          <p:cNvSpPr>
            <a:spLocks/>
          </p:cNvSpPr>
          <p:nvPr/>
        </p:nvSpPr>
        <p:spPr>
          <a:xfrm>
            <a:off x="2638264" y="2186110"/>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25" name="Oval 124"/>
          <p:cNvSpPr>
            <a:spLocks/>
          </p:cNvSpPr>
          <p:nvPr/>
        </p:nvSpPr>
        <p:spPr>
          <a:xfrm>
            <a:off x="2173089" y="2186110"/>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26" name="Oval 125"/>
          <p:cNvSpPr>
            <a:spLocks/>
          </p:cNvSpPr>
          <p:nvPr/>
        </p:nvSpPr>
        <p:spPr>
          <a:xfrm>
            <a:off x="3563740" y="2186110"/>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27" name="TextBox 126"/>
          <p:cNvSpPr txBox="1">
            <a:spLocks/>
          </p:cNvSpPr>
          <p:nvPr/>
        </p:nvSpPr>
        <p:spPr>
          <a:xfrm>
            <a:off x="2978506" y="2090414"/>
            <a:ext cx="585234" cy="523220"/>
          </a:xfrm>
          <a:prstGeom prst="rect">
            <a:avLst/>
          </a:prstGeom>
          <a:noFill/>
        </p:spPr>
        <p:txBody>
          <a:bodyPr wrap="square" rtlCol="0">
            <a:spAutoFit/>
          </a:bodyPr>
          <a:lstStyle/>
          <a:p>
            <a:pPr algn="ctr"/>
            <a:r>
              <a:rPr lang="en-US" sz="2800" b="1" dirty="0" smtClean="0">
                <a:uFillTx/>
              </a:rPr>
              <a:t>…</a:t>
            </a:r>
            <a:endParaRPr lang="en-US" b="1" dirty="0">
              <a:uFillTx/>
            </a:endParaRPr>
          </a:p>
        </p:txBody>
      </p:sp>
      <p:sp>
        <p:nvSpPr>
          <p:cNvPr id="128" name="Oval 127"/>
          <p:cNvSpPr>
            <a:spLocks/>
          </p:cNvSpPr>
          <p:nvPr/>
        </p:nvSpPr>
        <p:spPr>
          <a:xfrm>
            <a:off x="2298022" y="1609902"/>
            <a:ext cx="340242" cy="25518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59" name="Oval 158"/>
          <p:cNvSpPr>
            <a:spLocks/>
          </p:cNvSpPr>
          <p:nvPr/>
        </p:nvSpPr>
        <p:spPr>
          <a:xfrm>
            <a:off x="1154815" y="3449632"/>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60" name="Oval 159"/>
          <p:cNvSpPr>
            <a:spLocks/>
          </p:cNvSpPr>
          <p:nvPr/>
        </p:nvSpPr>
        <p:spPr>
          <a:xfrm>
            <a:off x="1647457" y="3449632"/>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61" name="Oval 160"/>
          <p:cNvSpPr>
            <a:spLocks/>
          </p:cNvSpPr>
          <p:nvPr/>
        </p:nvSpPr>
        <p:spPr>
          <a:xfrm>
            <a:off x="2605274" y="3449632"/>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62" name="Oval 161"/>
          <p:cNvSpPr>
            <a:spLocks/>
          </p:cNvSpPr>
          <p:nvPr/>
        </p:nvSpPr>
        <p:spPr>
          <a:xfrm>
            <a:off x="2140099" y="3449632"/>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63" name="Oval 162"/>
          <p:cNvSpPr>
            <a:spLocks/>
          </p:cNvSpPr>
          <p:nvPr/>
        </p:nvSpPr>
        <p:spPr>
          <a:xfrm>
            <a:off x="3530750" y="3449632"/>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64" name="TextBox 163"/>
          <p:cNvSpPr txBox="1">
            <a:spLocks/>
          </p:cNvSpPr>
          <p:nvPr/>
        </p:nvSpPr>
        <p:spPr>
          <a:xfrm>
            <a:off x="2945516" y="3353936"/>
            <a:ext cx="585234" cy="523220"/>
          </a:xfrm>
          <a:prstGeom prst="rect">
            <a:avLst/>
          </a:prstGeom>
          <a:noFill/>
        </p:spPr>
        <p:txBody>
          <a:bodyPr wrap="square" rtlCol="0">
            <a:spAutoFit/>
          </a:bodyPr>
          <a:lstStyle/>
          <a:p>
            <a:pPr algn="ctr"/>
            <a:r>
              <a:rPr lang="en-US" sz="2800" b="1" dirty="0" smtClean="0">
                <a:uFillTx/>
              </a:rPr>
              <a:t>…</a:t>
            </a:r>
            <a:endParaRPr lang="en-US" b="1" dirty="0">
              <a:uFillTx/>
            </a:endParaRPr>
          </a:p>
        </p:txBody>
      </p:sp>
      <p:sp>
        <p:nvSpPr>
          <p:cNvPr id="215" name="Oval 214"/>
          <p:cNvSpPr>
            <a:spLocks/>
          </p:cNvSpPr>
          <p:nvPr/>
        </p:nvSpPr>
        <p:spPr>
          <a:xfrm>
            <a:off x="1149071" y="4065406"/>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216" name="Oval 215"/>
          <p:cNvSpPr>
            <a:spLocks/>
          </p:cNvSpPr>
          <p:nvPr/>
        </p:nvSpPr>
        <p:spPr>
          <a:xfrm>
            <a:off x="1641713" y="4065406"/>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217" name="Oval 216"/>
          <p:cNvSpPr>
            <a:spLocks/>
          </p:cNvSpPr>
          <p:nvPr/>
        </p:nvSpPr>
        <p:spPr>
          <a:xfrm>
            <a:off x="2599530" y="4065406"/>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218" name="Oval 217"/>
          <p:cNvSpPr>
            <a:spLocks/>
          </p:cNvSpPr>
          <p:nvPr/>
        </p:nvSpPr>
        <p:spPr>
          <a:xfrm>
            <a:off x="2134355" y="4065406"/>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219" name="Oval 218"/>
          <p:cNvSpPr>
            <a:spLocks/>
          </p:cNvSpPr>
          <p:nvPr/>
        </p:nvSpPr>
        <p:spPr>
          <a:xfrm>
            <a:off x="3525006" y="4065406"/>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220" name="TextBox 219"/>
          <p:cNvSpPr txBox="1">
            <a:spLocks/>
          </p:cNvSpPr>
          <p:nvPr/>
        </p:nvSpPr>
        <p:spPr>
          <a:xfrm>
            <a:off x="2939772" y="3969710"/>
            <a:ext cx="585234" cy="523220"/>
          </a:xfrm>
          <a:prstGeom prst="rect">
            <a:avLst/>
          </a:prstGeom>
          <a:noFill/>
        </p:spPr>
        <p:txBody>
          <a:bodyPr wrap="square" rtlCol="0">
            <a:spAutoFit/>
          </a:bodyPr>
          <a:lstStyle/>
          <a:p>
            <a:pPr algn="ctr"/>
            <a:r>
              <a:rPr lang="en-US" sz="2800" b="1" dirty="0" smtClean="0">
                <a:uFillTx/>
              </a:rPr>
              <a:t>…</a:t>
            </a:r>
            <a:endParaRPr lang="en-US" b="1" dirty="0">
              <a:uFillTx/>
            </a:endParaRPr>
          </a:p>
        </p:txBody>
      </p:sp>
      <p:sp>
        <p:nvSpPr>
          <p:cNvPr id="221" name="TextBox 220"/>
          <p:cNvSpPr txBox="1">
            <a:spLocks/>
          </p:cNvSpPr>
          <p:nvPr/>
        </p:nvSpPr>
        <p:spPr>
          <a:xfrm>
            <a:off x="1224355" y="4445718"/>
            <a:ext cx="2548504" cy="369332"/>
          </a:xfrm>
          <a:prstGeom prst="rect">
            <a:avLst/>
          </a:prstGeom>
          <a:noFill/>
        </p:spPr>
        <p:txBody>
          <a:bodyPr wrap="square" rtlCol="0">
            <a:spAutoFit/>
          </a:bodyPr>
          <a:lstStyle/>
          <a:p>
            <a:pPr algn="ctr"/>
            <a:r>
              <a:rPr lang="en-US" dirty="0"/>
              <a:t>Yellow = inputs</a:t>
            </a:r>
          </a:p>
        </p:txBody>
      </p:sp>
      <p:grpSp>
        <p:nvGrpSpPr>
          <p:cNvPr id="483" name="Group 482"/>
          <p:cNvGrpSpPr/>
          <p:nvPr/>
        </p:nvGrpSpPr>
        <p:grpSpPr>
          <a:xfrm>
            <a:off x="1345228" y="1865086"/>
            <a:ext cx="2375935" cy="321029"/>
            <a:chOff x="4529444" y="2276648"/>
            <a:chExt cx="2375935" cy="428038"/>
          </a:xfrm>
        </p:grpSpPr>
        <p:cxnSp>
          <p:nvCxnSpPr>
            <p:cNvPr id="129" name="Straight Arrow Connector 128"/>
            <p:cNvCxnSpPr>
              <a:stCxn id="122" idx="0"/>
              <a:endCxn id="128" idx="4"/>
            </p:cNvCxnSpPr>
            <p:nvPr/>
          </p:nvCxnSpPr>
          <p:spPr>
            <a:xfrm flipV="1">
              <a:off x="4529444" y="2276650"/>
              <a:ext cx="1110217" cy="42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123" idx="0"/>
              <a:endCxn id="128" idx="4"/>
            </p:cNvCxnSpPr>
            <p:nvPr/>
          </p:nvCxnSpPr>
          <p:spPr>
            <a:xfrm flipV="1">
              <a:off x="5022086" y="2276651"/>
              <a:ext cx="617575" cy="42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125" idx="0"/>
              <a:endCxn id="128" idx="4"/>
            </p:cNvCxnSpPr>
            <p:nvPr/>
          </p:nvCxnSpPr>
          <p:spPr>
            <a:xfrm flipV="1">
              <a:off x="5514728" y="2276648"/>
              <a:ext cx="124933" cy="428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124" idx="0"/>
              <a:endCxn id="128" idx="4"/>
            </p:cNvCxnSpPr>
            <p:nvPr/>
          </p:nvCxnSpPr>
          <p:spPr>
            <a:xfrm flipH="1" flipV="1">
              <a:off x="5639661" y="2276648"/>
              <a:ext cx="340242" cy="428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126" idx="0"/>
              <a:endCxn id="128" idx="4"/>
            </p:cNvCxnSpPr>
            <p:nvPr/>
          </p:nvCxnSpPr>
          <p:spPr>
            <a:xfrm flipH="1" flipV="1">
              <a:off x="5639661" y="2276648"/>
              <a:ext cx="1265718" cy="428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a:stCxn id="128" idx="4"/>
              <a:endCxn id="122" idx="0"/>
            </p:cNvCxnSpPr>
            <p:nvPr/>
          </p:nvCxnSpPr>
          <p:spPr>
            <a:xfrm flipH="1">
              <a:off x="4529444" y="2276648"/>
              <a:ext cx="1110217" cy="4280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8" name="Straight Arrow Connector 227"/>
            <p:cNvCxnSpPr>
              <a:stCxn id="128" idx="4"/>
              <a:endCxn id="123" idx="0"/>
            </p:cNvCxnSpPr>
            <p:nvPr/>
          </p:nvCxnSpPr>
          <p:spPr>
            <a:xfrm flipH="1">
              <a:off x="5022086" y="2276648"/>
              <a:ext cx="617575" cy="4280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4" name="Straight Arrow Connector 233"/>
            <p:cNvCxnSpPr>
              <a:stCxn id="128" idx="4"/>
              <a:endCxn id="125" idx="0"/>
            </p:cNvCxnSpPr>
            <p:nvPr/>
          </p:nvCxnSpPr>
          <p:spPr>
            <a:xfrm flipH="1">
              <a:off x="5514728" y="2276648"/>
              <a:ext cx="124933" cy="4280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7" name="Straight Arrow Connector 236"/>
            <p:cNvCxnSpPr>
              <a:stCxn id="128" idx="4"/>
              <a:endCxn id="124" idx="0"/>
            </p:cNvCxnSpPr>
            <p:nvPr/>
          </p:nvCxnSpPr>
          <p:spPr>
            <a:xfrm>
              <a:off x="5639661" y="2276648"/>
              <a:ext cx="340242" cy="4280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1" name="Straight Arrow Connector 240"/>
            <p:cNvCxnSpPr>
              <a:stCxn id="128" idx="4"/>
              <a:endCxn id="126" idx="0"/>
            </p:cNvCxnSpPr>
            <p:nvPr/>
          </p:nvCxnSpPr>
          <p:spPr>
            <a:xfrm>
              <a:off x="5639661" y="2276648"/>
              <a:ext cx="1265718" cy="4280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458" name="Straight Arrow Connector 457"/>
          <p:cNvCxnSpPr/>
          <p:nvPr/>
        </p:nvCxnSpPr>
        <p:spPr>
          <a:xfrm flipV="1">
            <a:off x="1342655" y="2423974"/>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9" name="Straight Arrow Connector 458"/>
          <p:cNvCxnSpPr/>
          <p:nvPr/>
        </p:nvCxnSpPr>
        <p:spPr>
          <a:xfrm flipV="1">
            <a:off x="1342655" y="2423974"/>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0" name="Straight Arrow Connector 459"/>
          <p:cNvCxnSpPr/>
          <p:nvPr/>
        </p:nvCxnSpPr>
        <p:spPr>
          <a:xfrm flipV="1">
            <a:off x="1342655" y="2423974"/>
            <a:ext cx="100055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1" name="Straight Arrow Connector 460"/>
          <p:cNvCxnSpPr/>
          <p:nvPr/>
        </p:nvCxnSpPr>
        <p:spPr>
          <a:xfrm flipV="1">
            <a:off x="1342652" y="2423974"/>
            <a:ext cx="146572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2" name="Straight Arrow Connector 461"/>
          <p:cNvCxnSpPr/>
          <p:nvPr/>
        </p:nvCxnSpPr>
        <p:spPr>
          <a:xfrm flipV="1">
            <a:off x="1342652" y="2423974"/>
            <a:ext cx="239120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p:cNvCxnSpPr/>
          <p:nvPr/>
        </p:nvCxnSpPr>
        <p:spPr>
          <a:xfrm flipV="1">
            <a:off x="3718590" y="2423974"/>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4" name="Straight Arrow Connector 463"/>
          <p:cNvCxnSpPr/>
          <p:nvPr/>
        </p:nvCxnSpPr>
        <p:spPr>
          <a:xfrm flipH="1" flipV="1">
            <a:off x="2808383" y="2423974"/>
            <a:ext cx="910207"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5" name="Straight Arrow Connector 464"/>
          <p:cNvCxnSpPr/>
          <p:nvPr/>
        </p:nvCxnSpPr>
        <p:spPr>
          <a:xfrm flipH="1" flipV="1">
            <a:off x="2343205" y="2423974"/>
            <a:ext cx="137538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6" name="Straight Arrow Connector 465"/>
          <p:cNvCxnSpPr/>
          <p:nvPr/>
        </p:nvCxnSpPr>
        <p:spPr>
          <a:xfrm flipH="1" flipV="1">
            <a:off x="1850563" y="2423974"/>
            <a:ext cx="186802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7" name="Straight Arrow Connector 466"/>
          <p:cNvCxnSpPr/>
          <p:nvPr/>
        </p:nvCxnSpPr>
        <p:spPr>
          <a:xfrm flipH="1" flipV="1">
            <a:off x="1357921" y="2423974"/>
            <a:ext cx="236066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8" name="Straight Arrow Connector 467"/>
          <p:cNvCxnSpPr/>
          <p:nvPr/>
        </p:nvCxnSpPr>
        <p:spPr>
          <a:xfrm flipV="1">
            <a:off x="2793114" y="2423974"/>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9" name="Straight Arrow Connector 468"/>
          <p:cNvCxnSpPr/>
          <p:nvPr/>
        </p:nvCxnSpPr>
        <p:spPr>
          <a:xfrm flipV="1">
            <a:off x="2793114" y="2423974"/>
            <a:ext cx="94074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p:cNvCxnSpPr/>
          <p:nvPr/>
        </p:nvCxnSpPr>
        <p:spPr>
          <a:xfrm flipH="1" flipV="1">
            <a:off x="2343205" y="2423974"/>
            <a:ext cx="44990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1" name="Straight Arrow Connector 470"/>
          <p:cNvCxnSpPr/>
          <p:nvPr/>
        </p:nvCxnSpPr>
        <p:spPr>
          <a:xfrm flipH="1" flipV="1">
            <a:off x="1850563" y="2423974"/>
            <a:ext cx="94254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2" name="Straight Arrow Connector 471"/>
          <p:cNvCxnSpPr/>
          <p:nvPr/>
        </p:nvCxnSpPr>
        <p:spPr>
          <a:xfrm flipH="1" flipV="1">
            <a:off x="1357921" y="2423974"/>
            <a:ext cx="143519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p:cNvCxnSpPr/>
          <p:nvPr/>
        </p:nvCxnSpPr>
        <p:spPr>
          <a:xfrm flipH="1" flipV="1">
            <a:off x="1357924" y="2423974"/>
            <a:ext cx="97001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4" name="Straight Arrow Connector 473"/>
          <p:cNvCxnSpPr/>
          <p:nvPr/>
        </p:nvCxnSpPr>
        <p:spPr>
          <a:xfrm flipH="1" flipV="1">
            <a:off x="1850566" y="2423974"/>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5" name="Straight Arrow Connector 474"/>
          <p:cNvCxnSpPr/>
          <p:nvPr/>
        </p:nvCxnSpPr>
        <p:spPr>
          <a:xfrm flipV="1">
            <a:off x="2327939" y="2423974"/>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p:cNvCxnSpPr/>
          <p:nvPr/>
        </p:nvCxnSpPr>
        <p:spPr>
          <a:xfrm flipV="1">
            <a:off x="2327936" y="2423974"/>
            <a:ext cx="48044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7" name="Straight Arrow Connector 476"/>
          <p:cNvCxnSpPr/>
          <p:nvPr/>
        </p:nvCxnSpPr>
        <p:spPr>
          <a:xfrm flipV="1">
            <a:off x="2327936" y="2423974"/>
            <a:ext cx="140592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8" name="Straight Arrow Connector 477"/>
          <p:cNvCxnSpPr/>
          <p:nvPr/>
        </p:nvCxnSpPr>
        <p:spPr>
          <a:xfrm flipV="1">
            <a:off x="1835297" y="2423974"/>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9" name="Straight Arrow Connector 478"/>
          <p:cNvCxnSpPr/>
          <p:nvPr/>
        </p:nvCxnSpPr>
        <p:spPr>
          <a:xfrm flipV="1">
            <a:off x="1835297" y="2423974"/>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0" name="Straight Arrow Connector 479"/>
          <p:cNvCxnSpPr/>
          <p:nvPr/>
        </p:nvCxnSpPr>
        <p:spPr>
          <a:xfrm flipH="1" flipV="1">
            <a:off x="1357924" y="2423974"/>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1" name="Straight Arrow Connector 480"/>
          <p:cNvCxnSpPr/>
          <p:nvPr/>
        </p:nvCxnSpPr>
        <p:spPr>
          <a:xfrm flipV="1">
            <a:off x="1835294" y="2423974"/>
            <a:ext cx="97308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p:cNvCxnSpPr/>
          <p:nvPr/>
        </p:nvCxnSpPr>
        <p:spPr>
          <a:xfrm flipV="1">
            <a:off x="1835294" y="2423974"/>
            <a:ext cx="189856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p:cNvCxnSpPr/>
          <p:nvPr/>
        </p:nvCxnSpPr>
        <p:spPr>
          <a:xfrm flipV="1">
            <a:off x="1310328" y="3083795"/>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p:cNvCxnSpPr/>
          <p:nvPr/>
        </p:nvCxnSpPr>
        <p:spPr>
          <a:xfrm flipV="1">
            <a:off x="1310328" y="3083795"/>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6" name="Straight Arrow Connector 485"/>
          <p:cNvCxnSpPr/>
          <p:nvPr/>
        </p:nvCxnSpPr>
        <p:spPr>
          <a:xfrm flipV="1">
            <a:off x="1310328" y="3083795"/>
            <a:ext cx="100055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7" name="Straight Arrow Connector 486"/>
          <p:cNvCxnSpPr/>
          <p:nvPr/>
        </p:nvCxnSpPr>
        <p:spPr>
          <a:xfrm flipV="1">
            <a:off x="1310325" y="3083795"/>
            <a:ext cx="146572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p:cNvCxnSpPr/>
          <p:nvPr/>
        </p:nvCxnSpPr>
        <p:spPr>
          <a:xfrm flipV="1">
            <a:off x="1310325" y="3083795"/>
            <a:ext cx="239120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9" name="Straight Arrow Connector 488"/>
          <p:cNvCxnSpPr/>
          <p:nvPr/>
        </p:nvCxnSpPr>
        <p:spPr>
          <a:xfrm flipV="1">
            <a:off x="3686263" y="3083795"/>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0" name="Straight Arrow Connector 489"/>
          <p:cNvCxnSpPr/>
          <p:nvPr/>
        </p:nvCxnSpPr>
        <p:spPr>
          <a:xfrm flipH="1" flipV="1">
            <a:off x="2776056" y="3083795"/>
            <a:ext cx="910207"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1" name="Straight Arrow Connector 490"/>
          <p:cNvCxnSpPr/>
          <p:nvPr/>
        </p:nvCxnSpPr>
        <p:spPr>
          <a:xfrm flipH="1" flipV="1">
            <a:off x="2310878" y="3083795"/>
            <a:ext cx="137538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2" name="Straight Arrow Connector 491"/>
          <p:cNvCxnSpPr/>
          <p:nvPr/>
        </p:nvCxnSpPr>
        <p:spPr>
          <a:xfrm flipH="1" flipV="1">
            <a:off x="1818236" y="3083795"/>
            <a:ext cx="186802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3" name="Straight Arrow Connector 492"/>
          <p:cNvCxnSpPr/>
          <p:nvPr/>
        </p:nvCxnSpPr>
        <p:spPr>
          <a:xfrm flipH="1" flipV="1">
            <a:off x="1325594" y="3083795"/>
            <a:ext cx="236066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4" name="Straight Arrow Connector 493"/>
          <p:cNvCxnSpPr/>
          <p:nvPr/>
        </p:nvCxnSpPr>
        <p:spPr>
          <a:xfrm flipV="1">
            <a:off x="2760787" y="3083795"/>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5" name="Straight Arrow Connector 494"/>
          <p:cNvCxnSpPr/>
          <p:nvPr/>
        </p:nvCxnSpPr>
        <p:spPr>
          <a:xfrm flipV="1">
            <a:off x="2760787" y="3083795"/>
            <a:ext cx="94074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6" name="Straight Arrow Connector 495"/>
          <p:cNvCxnSpPr/>
          <p:nvPr/>
        </p:nvCxnSpPr>
        <p:spPr>
          <a:xfrm flipH="1" flipV="1">
            <a:off x="2310878" y="3083795"/>
            <a:ext cx="44990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7" name="Straight Arrow Connector 496"/>
          <p:cNvCxnSpPr/>
          <p:nvPr/>
        </p:nvCxnSpPr>
        <p:spPr>
          <a:xfrm flipH="1" flipV="1">
            <a:off x="1818236" y="3083795"/>
            <a:ext cx="94254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8" name="Straight Arrow Connector 497"/>
          <p:cNvCxnSpPr/>
          <p:nvPr/>
        </p:nvCxnSpPr>
        <p:spPr>
          <a:xfrm flipH="1" flipV="1">
            <a:off x="1325594" y="3083795"/>
            <a:ext cx="143519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9" name="Straight Arrow Connector 498"/>
          <p:cNvCxnSpPr/>
          <p:nvPr/>
        </p:nvCxnSpPr>
        <p:spPr>
          <a:xfrm flipH="1" flipV="1">
            <a:off x="1325597" y="3083795"/>
            <a:ext cx="97001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0" name="Straight Arrow Connector 499"/>
          <p:cNvCxnSpPr/>
          <p:nvPr/>
        </p:nvCxnSpPr>
        <p:spPr>
          <a:xfrm flipH="1" flipV="1">
            <a:off x="1818239" y="3083795"/>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1" name="Straight Arrow Connector 500"/>
          <p:cNvCxnSpPr/>
          <p:nvPr/>
        </p:nvCxnSpPr>
        <p:spPr>
          <a:xfrm flipV="1">
            <a:off x="2295612" y="3083795"/>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2" name="Straight Arrow Connector 501"/>
          <p:cNvCxnSpPr/>
          <p:nvPr/>
        </p:nvCxnSpPr>
        <p:spPr>
          <a:xfrm flipV="1">
            <a:off x="2295609" y="3083795"/>
            <a:ext cx="48044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p:cNvCxnSpPr/>
          <p:nvPr/>
        </p:nvCxnSpPr>
        <p:spPr>
          <a:xfrm flipV="1">
            <a:off x="2295609" y="3083795"/>
            <a:ext cx="140592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4" name="Straight Arrow Connector 503"/>
          <p:cNvCxnSpPr/>
          <p:nvPr/>
        </p:nvCxnSpPr>
        <p:spPr>
          <a:xfrm flipV="1">
            <a:off x="1802970" y="3083795"/>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5" name="Straight Arrow Connector 504"/>
          <p:cNvCxnSpPr/>
          <p:nvPr/>
        </p:nvCxnSpPr>
        <p:spPr>
          <a:xfrm flipV="1">
            <a:off x="1802970" y="3083795"/>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p:cNvCxnSpPr/>
          <p:nvPr/>
        </p:nvCxnSpPr>
        <p:spPr>
          <a:xfrm flipH="1" flipV="1">
            <a:off x="1325597" y="3083795"/>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7" name="Straight Arrow Connector 506"/>
          <p:cNvCxnSpPr/>
          <p:nvPr/>
        </p:nvCxnSpPr>
        <p:spPr>
          <a:xfrm flipV="1">
            <a:off x="1802967" y="3083795"/>
            <a:ext cx="97308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p:cNvCxnSpPr/>
          <p:nvPr/>
        </p:nvCxnSpPr>
        <p:spPr>
          <a:xfrm flipV="1">
            <a:off x="1802967" y="3083795"/>
            <a:ext cx="189856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p:cNvCxnSpPr/>
          <p:nvPr/>
        </p:nvCxnSpPr>
        <p:spPr>
          <a:xfrm flipV="1">
            <a:off x="1289546" y="3700322"/>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0" name="Straight Arrow Connector 509"/>
          <p:cNvCxnSpPr/>
          <p:nvPr/>
        </p:nvCxnSpPr>
        <p:spPr>
          <a:xfrm flipV="1">
            <a:off x="1289546" y="3700322"/>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p:cNvCxnSpPr/>
          <p:nvPr/>
        </p:nvCxnSpPr>
        <p:spPr>
          <a:xfrm flipV="1">
            <a:off x="1289546" y="3700322"/>
            <a:ext cx="100055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p:cNvCxnSpPr/>
          <p:nvPr/>
        </p:nvCxnSpPr>
        <p:spPr>
          <a:xfrm flipV="1">
            <a:off x="1289543" y="3700322"/>
            <a:ext cx="146572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3" name="Straight Arrow Connector 512"/>
          <p:cNvCxnSpPr/>
          <p:nvPr/>
        </p:nvCxnSpPr>
        <p:spPr>
          <a:xfrm flipV="1">
            <a:off x="1289543" y="3700322"/>
            <a:ext cx="239120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4" name="Straight Arrow Connector 513"/>
          <p:cNvCxnSpPr/>
          <p:nvPr/>
        </p:nvCxnSpPr>
        <p:spPr>
          <a:xfrm flipV="1">
            <a:off x="3665481" y="3700322"/>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5" name="Straight Arrow Connector 514"/>
          <p:cNvCxnSpPr/>
          <p:nvPr/>
        </p:nvCxnSpPr>
        <p:spPr>
          <a:xfrm flipH="1" flipV="1">
            <a:off x="2755274" y="3700322"/>
            <a:ext cx="910207"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6" name="Straight Arrow Connector 515"/>
          <p:cNvCxnSpPr/>
          <p:nvPr/>
        </p:nvCxnSpPr>
        <p:spPr>
          <a:xfrm flipH="1" flipV="1">
            <a:off x="2290096" y="3700322"/>
            <a:ext cx="137538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7" name="Straight Arrow Connector 516"/>
          <p:cNvCxnSpPr/>
          <p:nvPr/>
        </p:nvCxnSpPr>
        <p:spPr>
          <a:xfrm flipH="1" flipV="1">
            <a:off x="1797454" y="3700322"/>
            <a:ext cx="186802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8" name="Straight Arrow Connector 517"/>
          <p:cNvCxnSpPr/>
          <p:nvPr/>
        </p:nvCxnSpPr>
        <p:spPr>
          <a:xfrm flipH="1" flipV="1">
            <a:off x="1304812" y="3700322"/>
            <a:ext cx="236066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9" name="Straight Arrow Connector 518"/>
          <p:cNvCxnSpPr/>
          <p:nvPr/>
        </p:nvCxnSpPr>
        <p:spPr>
          <a:xfrm flipV="1">
            <a:off x="2740005" y="3700322"/>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0" name="Straight Arrow Connector 519"/>
          <p:cNvCxnSpPr/>
          <p:nvPr/>
        </p:nvCxnSpPr>
        <p:spPr>
          <a:xfrm flipV="1">
            <a:off x="2740005" y="3700322"/>
            <a:ext cx="94074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1" name="Straight Arrow Connector 520"/>
          <p:cNvCxnSpPr/>
          <p:nvPr/>
        </p:nvCxnSpPr>
        <p:spPr>
          <a:xfrm flipH="1" flipV="1">
            <a:off x="2290096" y="3700322"/>
            <a:ext cx="44990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2" name="Straight Arrow Connector 521"/>
          <p:cNvCxnSpPr/>
          <p:nvPr/>
        </p:nvCxnSpPr>
        <p:spPr>
          <a:xfrm flipH="1" flipV="1">
            <a:off x="1797454" y="3700322"/>
            <a:ext cx="94254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3" name="Straight Arrow Connector 522"/>
          <p:cNvCxnSpPr/>
          <p:nvPr/>
        </p:nvCxnSpPr>
        <p:spPr>
          <a:xfrm flipH="1" flipV="1">
            <a:off x="1304812" y="3700322"/>
            <a:ext cx="143519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4" name="Straight Arrow Connector 523"/>
          <p:cNvCxnSpPr/>
          <p:nvPr/>
        </p:nvCxnSpPr>
        <p:spPr>
          <a:xfrm flipH="1" flipV="1">
            <a:off x="1304815" y="3700322"/>
            <a:ext cx="97001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5" name="Straight Arrow Connector 524"/>
          <p:cNvCxnSpPr/>
          <p:nvPr/>
        </p:nvCxnSpPr>
        <p:spPr>
          <a:xfrm flipH="1" flipV="1">
            <a:off x="1797457" y="3700322"/>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6" name="Straight Arrow Connector 525"/>
          <p:cNvCxnSpPr/>
          <p:nvPr/>
        </p:nvCxnSpPr>
        <p:spPr>
          <a:xfrm flipV="1">
            <a:off x="2274830" y="3700322"/>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7" name="Straight Arrow Connector 526"/>
          <p:cNvCxnSpPr/>
          <p:nvPr/>
        </p:nvCxnSpPr>
        <p:spPr>
          <a:xfrm flipV="1">
            <a:off x="2274827" y="3700322"/>
            <a:ext cx="48044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8" name="Straight Arrow Connector 527"/>
          <p:cNvCxnSpPr/>
          <p:nvPr/>
        </p:nvCxnSpPr>
        <p:spPr>
          <a:xfrm flipV="1">
            <a:off x="2274827" y="3700322"/>
            <a:ext cx="140592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9" name="Straight Arrow Connector 528"/>
          <p:cNvCxnSpPr/>
          <p:nvPr/>
        </p:nvCxnSpPr>
        <p:spPr>
          <a:xfrm flipV="1">
            <a:off x="1782188" y="3700322"/>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0" name="Straight Arrow Connector 529"/>
          <p:cNvCxnSpPr/>
          <p:nvPr/>
        </p:nvCxnSpPr>
        <p:spPr>
          <a:xfrm flipV="1">
            <a:off x="1782188" y="3700322"/>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1" name="Straight Arrow Connector 530"/>
          <p:cNvCxnSpPr/>
          <p:nvPr/>
        </p:nvCxnSpPr>
        <p:spPr>
          <a:xfrm flipH="1" flipV="1">
            <a:off x="1304815" y="3700322"/>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2" name="Straight Arrow Connector 531"/>
          <p:cNvCxnSpPr/>
          <p:nvPr/>
        </p:nvCxnSpPr>
        <p:spPr>
          <a:xfrm flipV="1">
            <a:off x="1782185" y="3700322"/>
            <a:ext cx="97308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3" name="Straight Arrow Connector 532"/>
          <p:cNvCxnSpPr/>
          <p:nvPr/>
        </p:nvCxnSpPr>
        <p:spPr>
          <a:xfrm flipV="1">
            <a:off x="1782185" y="3700322"/>
            <a:ext cx="189856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40" name="Group 639"/>
          <p:cNvGrpSpPr/>
          <p:nvPr/>
        </p:nvGrpSpPr>
        <p:grpSpPr>
          <a:xfrm>
            <a:off x="1329957" y="2423388"/>
            <a:ext cx="2391204" cy="372936"/>
            <a:chOff x="4443751" y="3101115"/>
            <a:chExt cx="2391204" cy="497250"/>
          </a:xfrm>
        </p:grpSpPr>
        <p:grpSp>
          <p:nvGrpSpPr>
            <p:cNvPr id="432" name="Group 431"/>
            <p:cNvGrpSpPr/>
            <p:nvPr/>
          </p:nvGrpSpPr>
          <p:grpSpPr>
            <a:xfrm>
              <a:off x="4443751" y="3101115"/>
              <a:ext cx="2391204" cy="497250"/>
              <a:chOff x="4443750" y="3112661"/>
              <a:chExt cx="2391204" cy="497250"/>
            </a:xfrm>
          </p:grpSpPr>
          <p:cxnSp>
            <p:nvCxnSpPr>
              <p:cNvPr id="134" name="Straight Arrow Connector 133"/>
              <p:cNvCxnSpPr>
                <a:stCxn id="116" idx="0"/>
                <a:endCxn id="122" idx="4"/>
              </p:cNvCxnSpPr>
              <p:nvPr/>
            </p:nvCxnSpPr>
            <p:spPr>
              <a:xfrm flipV="1">
                <a:off x="4443750" y="3119598"/>
                <a:ext cx="15269"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116" idx="0"/>
                <a:endCxn id="123" idx="4"/>
              </p:cNvCxnSpPr>
              <p:nvPr/>
            </p:nvCxnSpPr>
            <p:spPr>
              <a:xfrm flipV="1">
                <a:off x="4443750" y="3119598"/>
                <a:ext cx="507911"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16" idx="0"/>
                <a:endCxn id="125" idx="4"/>
              </p:cNvCxnSpPr>
              <p:nvPr/>
            </p:nvCxnSpPr>
            <p:spPr>
              <a:xfrm flipV="1">
                <a:off x="4443750" y="3119598"/>
                <a:ext cx="1000553"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116" idx="0"/>
                <a:endCxn id="124" idx="4"/>
              </p:cNvCxnSpPr>
              <p:nvPr/>
            </p:nvCxnSpPr>
            <p:spPr>
              <a:xfrm flipV="1">
                <a:off x="4443750" y="3119598"/>
                <a:ext cx="1465728"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16" idx="0"/>
                <a:endCxn id="126" idx="4"/>
              </p:cNvCxnSpPr>
              <p:nvPr/>
            </p:nvCxnSpPr>
            <p:spPr>
              <a:xfrm flipV="1">
                <a:off x="4443750" y="3119598"/>
                <a:ext cx="2391204"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20" idx="0"/>
                <a:endCxn id="126" idx="4"/>
              </p:cNvCxnSpPr>
              <p:nvPr/>
            </p:nvCxnSpPr>
            <p:spPr>
              <a:xfrm flipV="1">
                <a:off x="6819685" y="3119598"/>
                <a:ext cx="15269"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a:stCxn id="120" idx="0"/>
                <a:endCxn id="124" idx="4"/>
              </p:cNvCxnSpPr>
              <p:nvPr/>
            </p:nvCxnSpPr>
            <p:spPr>
              <a:xfrm flipH="1" flipV="1">
                <a:off x="5909478" y="3119598"/>
                <a:ext cx="910207"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120" idx="0"/>
                <a:endCxn id="125" idx="4"/>
              </p:cNvCxnSpPr>
              <p:nvPr/>
            </p:nvCxnSpPr>
            <p:spPr>
              <a:xfrm flipH="1" flipV="1">
                <a:off x="5444303" y="3119598"/>
                <a:ext cx="1375382"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stCxn id="120" idx="0"/>
                <a:endCxn id="123" idx="4"/>
              </p:cNvCxnSpPr>
              <p:nvPr/>
            </p:nvCxnSpPr>
            <p:spPr>
              <a:xfrm flipH="1" flipV="1">
                <a:off x="4951661" y="3119598"/>
                <a:ext cx="1868024"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120" idx="0"/>
                <a:endCxn id="122" idx="4"/>
              </p:cNvCxnSpPr>
              <p:nvPr/>
            </p:nvCxnSpPr>
            <p:spPr>
              <a:xfrm flipH="1" flipV="1">
                <a:off x="4459019" y="3119598"/>
                <a:ext cx="2360666"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118" idx="0"/>
                <a:endCxn id="124" idx="4"/>
              </p:cNvCxnSpPr>
              <p:nvPr/>
            </p:nvCxnSpPr>
            <p:spPr>
              <a:xfrm flipV="1">
                <a:off x="5894209" y="3119598"/>
                <a:ext cx="15269"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118" idx="0"/>
                <a:endCxn id="126" idx="4"/>
              </p:cNvCxnSpPr>
              <p:nvPr/>
            </p:nvCxnSpPr>
            <p:spPr>
              <a:xfrm flipV="1">
                <a:off x="5894209" y="3119598"/>
                <a:ext cx="940745"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stCxn id="118" idx="0"/>
                <a:endCxn id="125" idx="4"/>
              </p:cNvCxnSpPr>
              <p:nvPr/>
            </p:nvCxnSpPr>
            <p:spPr>
              <a:xfrm flipH="1" flipV="1">
                <a:off x="5444303" y="3119598"/>
                <a:ext cx="449906"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118" idx="0"/>
                <a:endCxn id="123" idx="4"/>
              </p:cNvCxnSpPr>
              <p:nvPr/>
            </p:nvCxnSpPr>
            <p:spPr>
              <a:xfrm flipH="1" flipV="1">
                <a:off x="4951661" y="3119598"/>
                <a:ext cx="942548"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118" idx="0"/>
                <a:endCxn id="122" idx="4"/>
              </p:cNvCxnSpPr>
              <p:nvPr/>
            </p:nvCxnSpPr>
            <p:spPr>
              <a:xfrm flipH="1" flipV="1">
                <a:off x="4459019" y="3119598"/>
                <a:ext cx="1435190"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19" idx="0"/>
                <a:endCxn id="122" idx="4"/>
              </p:cNvCxnSpPr>
              <p:nvPr/>
            </p:nvCxnSpPr>
            <p:spPr>
              <a:xfrm flipH="1" flipV="1">
                <a:off x="4459019" y="3119598"/>
                <a:ext cx="970015"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19" idx="0"/>
                <a:endCxn id="123" idx="4"/>
              </p:cNvCxnSpPr>
              <p:nvPr/>
            </p:nvCxnSpPr>
            <p:spPr>
              <a:xfrm flipH="1" flipV="1">
                <a:off x="4951661" y="3119598"/>
                <a:ext cx="477373"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stCxn id="119" idx="0"/>
                <a:endCxn id="125" idx="4"/>
              </p:cNvCxnSpPr>
              <p:nvPr/>
            </p:nvCxnSpPr>
            <p:spPr>
              <a:xfrm flipV="1">
                <a:off x="5429034" y="3119598"/>
                <a:ext cx="15269"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a:stCxn id="119" idx="0"/>
                <a:endCxn id="124" idx="4"/>
              </p:cNvCxnSpPr>
              <p:nvPr/>
            </p:nvCxnSpPr>
            <p:spPr>
              <a:xfrm flipV="1">
                <a:off x="5429034" y="3119598"/>
                <a:ext cx="480444"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stCxn id="119" idx="0"/>
                <a:endCxn id="126" idx="4"/>
              </p:cNvCxnSpPr>
              <p:nvPr/>
            </p:nvCxnSpPr>
            <p:spPr>
              <a:xfrm flipV="1">
                <a:off x="5429034" y="3119598"/>
                <a:ext cx="1405920"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117" idx="0"/>
                <a:endCxn id="123" idx="4"/>
              </p:cNvCxnSpPr>
              <p:nvPr/>
            </p:nvCxnSpPr>
            <p:spPr>
              <a:xfrm flipV="1">
                <a:off x="4936392" y="3119598"/>
                <a:ext cx="15269"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117" idx="0"/>
                <a:endCxn id="125" idx="4"/>
              </p:cNvCxnSpPr>
              <p:nvPr/>
            </p:nvCxnSpPr>
            <p:spPr>
              <a:xfrm flipV="1">
                <a:off x="4936392" y="3119598"/>
                <a:ext cx="507911"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17" idx="0"/>
                <a:endCxn id="122" idx="4"/>
              </p:cNvCxnSpPr>
              <p:nvPr/>
            </p:nvCxnSpPr>
            <p:spPr>
              <a:xfrm flipH="1" flipV="1">
                <a:off x="4459019" y="3119598"/>
                <a:ext cx="477373"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17" idx="0"/>
                <a:endCxn id="124" idx="4"/>
              </p:cNvCxnSpPr>
              <p:nvPr/>
            </p:nvCxnSpPr>
            <p:spPr>
              <a:xfrm flipV="1">
                <a:off x="4936392" y="3119598"/>
                <a:ext cx="973086"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17" idx="0"/>
                <a:endCxn id="126" idx="4"/>
              </p:cNvCxnSpPr>
              <p:nvPr/>
            </p:nvCxnSpPr>
            <p:spPr>
              <a:xfrm flipV="1">
                <a:off x="4936392" y="3119598"/>
                <a:ext cx="1898562"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p:nvPr/>
            </p:nvCxnSpPr>
            <p:spPr>
              <a:xfrm>
                <a:off x="4445164" y="3112661"/>
                <a:ext cx="7822" cy="49031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9" name="Straight Arrow Connector 248"/>
              <p:cNvCxnSpPr>
                <a:stCxn id="122" idx="4"/>
                <a:endCxn id="117" idx="0"/>
              </p:cNvCxnSpPr>
              <p:nvPr/>
            </p:nvCxnSpPr>
            <p:spPr>
              <a:xfrm>
                <a:off x="4459019" y="3119598"/>
                <a:ext cx="477373"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3" name="Straight Arrow Connector 252"/>
              <p:cNvCxnSpPr>
                <a:stCxn id="122" idx="4"/>
                <a:endCxn id="119" idx="0"/>
              </p:cNvCxnSpPr>
              <p:nvPr/>
            </p:nvCxnSpPr>
            <p:spPr>
              <a:xfrm>
                <a:off x="4459019" y="3119598"/>
                <a:ext cx="970015"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6" name="Straight Arrow Connector 255"/>
              <p:cNvCxnSpPr>
                <a:stCxn id="122" idx="4"/>
                <a:endCxn id="118" idx="0"/>
              </p:cNvCxnSpPr>
              <p:nvPr/>
            </p:nvCxnSpPr>
            <p:spPr>
              <a:xfrm>
                <a:off x="4459019" y="3119598"/>
                <a:ext cx="1435190"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9" name="Straight Arrow Connector 258"/>
              <p:cNvCxnSpPr>
                <a:stCxn id="122" idx="4"/>
                <a:endCxn id="120" idx="0"/>
              </p:cNvCxnSpPr>
              <p:nvPr/>
            </p:nvCxnSpPr>
            <p:spPr>
              <a:xfrm>
                <a:off x="4459019" y="3119598"/>
                <a:ext cx="2360666"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2" name="Straight Arrow Connector 261"/>
              <p:cNvCxnSpPr>
                <a:stCxn id="123" idx="4"/>
                <a:endCxn id="116" idx="0"/>
              </p:cNvCxnSpPr>
              <p:nvPr/>
            </p:nvCxnSpPr>
            <p:spPr>
              <a:xfrm flipH="1">
                <a:off x="4443750" y="3119598"/>
                <a:ext cx="507911"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5" name="Straight Arrow Connector 264"/>
              <p:cNvCxnSpPr>
                <a:stCxn id="123" idx="4"/>
                <a:endCxn id="117" idx="0"/>
              </p:cNvCxnSpPr>
              <p:nvPr/>
            </p:nvCxnSpPr>
            <p:spPr>
              <a:xfrm flipH="1">
                <a:off x="4936392" y="3119598"/>
                <a:ext cx="15269"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8" name="Straight Arrow Connector 267"/>
              <p:cNvCxnSpPr>
                <a:stCxn id="123" idx="4"/>
                <a:endCxn id="119" idx="0"/>
              </p:cNvCxnSpPr>
              <p:nvPr/>
            </p:nvCxnSpPr>
            <p:spPr>
              <a:xfrm>
                <a:off x="4951661" y="3119598"/>
                <a:ext cx="477373"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1" name="Straight Arrow Connector 270"/>
              <p:cNvCxnSpPr>
                <a:stCxn id="123" idx="4"/>
                <a:endCxn id="120" idx="0"/>
              </p:cNvCxnSpPr>
              <p:nvPr/>
            </p:nvCxnSpPr>
            <p:spPr>
              <a:xfrm>
                <a:off x="4951661" y="3119598"/>
                <a:ext cx="1868024"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7" name="Straight Arrow Connector 276"/>
              <p:cNvCxnSpPr>
                <a:stCxn id="125" idx="4"/>
                <a:endCxn id="116" idx="0"/>
              </p:cNvCxnSpPr>
              <p:nvPr/>
            </p:nvCxnSpPr>
            <p:spPr>
              <a:xfrm flipH="1">
                <a:off x="4443750" y="3119598"/>
                <a:ext cx="1000553"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0" name="Straight Arrow Connector 279"/>
              <p:cNvCxnSpPr>
                <a:stCxn id="125" idx="4"/>
                <a:endCxn id="117" idx="0"/>
              </p:cNvCxnSpPr>
              <p:nvPr/>
            </p:nvCxnSpPr>
            <p:spPr>
              <a:xfrm flipH="1">
                <a:off x="4936392" y="3119598"/>
                <a:ext cx="507911"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3" name="Straight Arrow Connector 282"/>
              <p:cNvCxnSpPr>
                <a:stCxn id="125" idx="4"/>
                <a:endCxn id="119" idx="0"/>
              </p:cNvCxnSpPr>
              <p:nvPr/>
            </p:nvCxnSpPr>
            <p:spPr>
              <a:xfrm flipH="1">
                <a:off x="5429034" y="3119598"/>
                <a:ext cx="15269"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6" name="Straight Arrow Connector 285"/>
              <p:cNvCxnSpPr>
                <a:stCxn id="125" idx="4"/>
                <a:endCxn id="118" idx="0"/>
              </p:cNvCxnSpPr>
              <p:nvPr/>
            </p:nvCxnSpPr>
            <p:spPr>
              <a:xfrm>
                <a:off x="5444303" y="3119598"/>
                <a:ext cx="449906"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9" name="Straight Arrow Connector 288"/>
              <p:cNvCxnSpPr>
                <a:stCxn id="125" idx="4"/>
                <a:endCxn id="120" idx="0"/>
              </p:cNvCxnSpPr>
              <p:nvPr/>
            </p:nvCxnSpPr>
            <p:spPr>
              <a:xfrm>
                <a:off x="5444303" y="3119598"/>
                <a:ext cx="1375382"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2" name="Straight Arrow Connector 291"/>
              <p:cNvCxnSpPr>
                <a:stCxn id="124" idx="4"/>
                <a:endCxn id="116" idx="0"/>
              </p:cNvCxnSpPr>
              <p:nvPr/>
            </p:nvCxnSpPr>
            <p:spPr>
              <a:xfrm flipH="1">
                <a:off x="4443750" y="3119598"/>
                <a:ext cx="1465728"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5" name="Straight Arrow Connector 294"/>
              <p:cNvCxnSpPr>
                <a:stCxn id="124" idx="4"/>
                <a:endCxn id="117" idx="0"/>
              </p:cNvCxnSpPr>
              <p:nvPr/>
            </p:nvCxnSpPr>
            <p:spPr>
              <a:xfrm flipH="1">
                <a:off x="4936392" y="3119598"/>
                <a:ext cx="973086"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8" name="Straight Arrow Connector 297"/>
              <p:cNvCxnSpPr>
                <a:stCxn id="124" idx="4"/>
                <a:endCxn id="119" idx="0"/>
              </p:cNvCxnSpPr>
              <p:nvPr/>
            </p:nvCxnSpPr>
            <p:spPr>
              <a:xfrm flipH="1">
                <a:off x="5429034" y="3119598"/>
                <a:ext cx="480444"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1" name="Straight Arrow Connector 300"/>
              <p:cNvCxnSpPr>
                <a:stCxn id="124" idx="4"/>
                <a:endCxn id="119" idx="0"/>
              </p:cNvCxnSpPr>
              <p:nvPr/>
            </p:nvCxnSpPr>
            <p:spPr>
              <a:xfrm flipH="1">
                <a:off x="5429034" y="3119598"/>
                <a:ext cx="480444"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3" name="Straight Arrow Connector 302"/>
              <p:cNvCxnSpPr>
                <a:stCxn id="124" idx="4"/>
                <a:endCxn id="118" idx="0"/>
              </p:cNvCxnSpPr>
              <p:nvPr/>
            </p:nvCxnSpPr>
            <p:spPr>
              <a:xfrm flipH="1">
                <a:off x="5894209" y="3119598"/>
                <a:ext cx="15269"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8" name="Straight Arrow Connector 307"/>
              <p:cNvCxnSpPr>
                <a:stCxn id="124" idx="4"/>
                <a:endCxn id="120" idx="0"/>
              </p:cNvCxnSpPr>
              <p:nvPr/>
            </p:nvCxnSpPr>
            <p:spPr>
              <a:xfrm>
                <a:off x="5909478" y="3119598"/>
                <a:ext cx="910207"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1" name="Straight Arrow Connector 310"/>
              <p:cNvCxnSpPr>
                <a:stCxn id="126" idx="4"/>
                <a:endCxn id="116" idx="0"/>
              </p:cNvCxnSpPr>
              <p:nvPr/>
            </p:nvCxnSpPr>
            <p:spPr>
              <a:xfrm flipH="1">
                <a:off x="4443750" y="3119598"/>
                <a:ext cx="2391204"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4" name="Straight Arrow Connector 313"/>
              <p:cNvCxnSpPr>
                <a:stCxn id="126" idx="4"/>
                <a:endCxn id="117" idx="0"/>
              </p:cNvCxnSpPr>
              <p:nvPr/>
            </p:nvCxnSpPr>
            <p:spPr>
              <a:xfrm flipH="1">
                <a:off x="4936392" y="3119598"/>
                <a:ext cx="1898562"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7" name="Straight Arrow Connector 316"/>
              <p:cNvCxnSpPr>
                <a:stCxn id="126" idx="4"/>
                <a:endCxn id="119" idx="0"/>
              </p:cNvCxnSpPr>
              <p:nvPr/>
            </p:nvCxnSpPr>
            <p:spPr>
              <a:xfrm flipH="1">
                <a:off x="5429034" y="3119598"/>
                <a:ext cx="1405920"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a:stCxn id="126" idx="4"/>
                <a:endCxn id="118" idx="0"/>
              </p:cNvCxnSpPr>
              <p:nvPr/>
            </p:nvCxnSpPr>
            <p:spPr>
              <a:xfrm flipH="1">
                <a:off x="5894209" y="3119598"/>
                <a:ext cx="940745"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3" name="Straight Arrow Connector 322"/>
              <p:cNvCxnSpPr>
                <a:stCxn id="126" idx="4"/>
                <a:endCxn id="120" idx="0"/>
              </p:cNvCxnSpPr>
              <p:nvPr/>
            </p:nvCxnSpPr>
            <p:spPr>
              <a:xfrm flipH="1">
                <a:off x="6819685" y="3119598"/>
                <a:ext cx="15269"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637" name="Straight Arrow Connector 636"/>
            <p:cNvCxnSpPr>
              <a:stCxn id="123" idx="4"/>
              <a:endCxn id="118" idx="0"/>
            </p:cNvCxnSpPr>
            <p:nvPr/>
          </p:nvCxnSpPr>
          <p:spPr>
            <a:xfrm>
              <a:off x="4951662" y="3108052"/>
              <a:ext cx="942548"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641" name="Group 640"/>
          <p:cNvGrpSpPr/>
          <p:nvPr/>
        </p:nvGrpSpPr>
        <p:grpSpPr>
          <a:xfrm>
            <a:off x="1314054" y="3083794"/>
            <a:ext cx="2399026" cy="376394"/>
            <a:chOff x="1639620" y="2982580"/>
            <a:chExt cx="2399026" cy="501858"/>
          </a:xfrm>
        </p:grpSpPr>
        <p:grpSp>
          <p:nvGrpSpPr>
            <p:cNvPr id="642" name="Group 641"/>
            <p:cNvGrpSpPr/>
            <p:nvPr/>
          </p:nvGrpSpPr>
          <p:grpSpPr>
            <a:xfrm>
              <a:off x="1639620" y="2982580"/>
              <a:ext cx="2399026" cy="490312"/>
              <a:chOff x="1639619" y="2994126"/>
              <a:chExt cx="2399026" cy="490312"/>
            </a:xfrm>
          </p:grpSpPr>
          <p:cxnSp>
            <p:nvCxnSpPr>
              <p:cNvPr id="644" name="Straight Arrow Connector 643"/>
              <p:cNvCxnSpPr/>
              <p:nvPr/>
            </p:nvCxnSpPr>
            <p:spPr>
              <a:xfrm flipV="1">
                <a:off x="1647441"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5" name="Straight Arrow Connector 644"/>
              <p:cNvCxnSpPr/>
              <p:nvPr/>
            </p:nvCxnSpPr>
            <p:spPr>
              <a:xfrm flipV="1">
                <a:off x="1647441" y="2994126"/>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6" name="Straight Arrow Connector 645"/>
              <p:cNvCxnSpPr/>
              <p:nvPr/>
            </p:nvCxnSpPr>
            <p:spPr>
              <a:xfrm flipV="1">
                <a:off x="1647441" y="2994126"/>
                <a:ext cx="100055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7" name="Straight Arrow Connector 646"/>
              <p:cNvCxnSpPr/>
              <p:nvPr/>
            </p:nvCxnSpPr>
            <p:spPr>
              <a:xfrm flipV="1">
                <a:off x="1647441" y="2994126"/>
                <a:ext cx="146572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p:cNvCxnSpPr/>
              <p:nvPr/>
            </p:nvCxnSpPr>
            <p:spPr>
              <a:xfrm flipV="1">
                <a:off x="1647441" y="2994126"/>
                <a:ext cx="239120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9" name="Straight Arrow Connector 648"/>
              <p:cNvCxnSpPr/>
              <p:nvPr/>
            </p:nvCxnSpPr>
            <p:spPr>
              <a:xfrm flipV="1">
                <a:off x="4023376"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0" name="Straight Arrow Connector 649"/>
              <p:cNvCxnSpPr/>
              <p:nvPr/>
            </p:nvCxnSpPr>
            <p:spPr>
              <a:xfrm flipH="1" flipV="1">
                <a:off x="3113169" y="2994126"/>
                <a:ext cx="910207"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1" name="Straight Arrow Connector 650"/>
              <p:cNvCxnSpPr/>
              <p:nvPr/>
            </p:nvCxnSpPr>
            <p:spPr>
              <a:xfrm flipH="1" flipV="1">
                <a:off x="2647994" y="2994126"/>
                <a:ext cx="137538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2" name="Straight Arrow Connector 651"/>
              <p:cNvCxnSpPr/>
              <p:nvPr/>
            </p:nvCxnSpPr>
            <p:spPr>
              <a:xfrm flipH="1" flipV="1">
                <a:off x="2155352" y="2994126"/>
                <a:ext cx="186802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3" name="Straight Arrow Connector 652"/>
              <p:cNvCxnSpPr/>
              <p:nvPr/>
            </p:nvCxnSpPr>
            <p:spPr>
              <a:xfrm flipH="1" flipV="1">
                <a:off x="1662710" y="2994126"/>
                <a:ext cx="236066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4" name="Straight Arrow Connector 653"/>
              <p:cNvCxnSpPr/>
              <p:nvPr/>
            </p:nvCxnSpPr>
            <p:spPr>
              <a:xfrm flipV="1">
                <a:off x="3097900"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5" name="Straight Arrow Connector 654"/>
              <p:cNvCxnSpPr/>
              <p:nvPr/>
            </p:nvCxnSpPr>
            <p:spPr>
              <a:xfrm flipV="1">
                <a:off x="3097900" y="2994126"/>
                <a:ext cx="94074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6" name="Straight Arrow Connector 655"/>
              <p:cNvCxnSpPr/>
              <p:nvPr/>
            </p:nvCxnSpPr>
            <p:spPr>
              <a:xfrm flipH="1" flipV="1">
                <a:off x="2647994" y="2994126"/>
                <a:ext cx="44990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7" name="Straight Arrow Connector 656"/>
              <p:cNvCxnSpPr/>
              <p:nvPr/>
            </p:nvCxnSpPr>
            <p:spPr>
              <a:xfrm flipH="1" flipV="1">
                <a:off x="2155352" y="2994126"/>
                <a:ext cx="94254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8" name="Straight Arrow Connector 657"/>
              <p:cNvCxnSpPr/>
              <p:nvPr/>
            </p:nvCxnSpPr>
            <p:spPr>
              <a:xfrm flipH="1" flipV="1">
                <a:off x="1662710" y="2994126"/>
                <a:ext cx="143519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9" name="Straight Arrow Connector 658"/>
              <p:cNvCxnSpPr/>
              <p:nvPr/>
            </p:nvCxnSpPr>
            <p:spPr>
              <a:xfrm flipH="1" flipV="1">
                <a:off x="1662710" y="2994126"/>
                <a:ext cx="97001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0" name="Straight Arrow Connector 659"/>
              <p:cNvCxnSpPr/>
              <p:nvPr/>
            </p:nvCxnSpPr>
            <p:spPr>
              <a:xfrm flipH="1" flipV="1">
                <a:off x="2155352" y="2994126"/>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1" name="Straight Arrow Connector 660"/>
              <p:cNvCxnSpPr/>
              <p:nvPr/>
            </p:nvCxnSpPr>
            <p:spPr>
              <a:xfrm flipV="1">
                <a:off x="2632725"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2" name="Straight Arrow Connector 661"/>
              <p:cNvCxnSpPr/>
              <p:nvPr/>
            </p:nvCxnSpPr>
            <p:spPr>
              <a:xfrm flipV="1">
                <a:off x="2632725" y="2994126"/>
                <a:ext cx="48044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3" name="Straight Arrow Connector 662"/>
              <p:cNvCxnSpPr/>
              <p:nvPr/>
            </p:nvCxnSpPr>
            <p:spPr>
              <a:xfrm flipV="1">
                <a:off x="2632725" y="2994126"/>
                <a:ext cx="140592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4" name="Straight Arrow Connector 663"/>
              <p:cNvCxnSpPr/>
              <p:nvPr/>
            </p:nvCxnSpPr>
            <p:spPr>
              <a:xfrm flipV="1">
                <a:off x="2140083"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5" name="Straight Arrow Connector 664"/>
              <p:cNvCxnSpPr/>
              <p:nvPr/>
            </p:nvCxnSpPr>
            <p:spPr>
              <a:xfrm flipV="1">
                <a:off x="2140083" y="2994126"/>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6" name="Straight Arrow Connector 665"/>
              <p:cNvCxnSpPr/>
              <p:nvPr/>
            </p:nvCxnSpPr>
            <p:spPr>
              <a:xfrm flipH="1" flipV="1">
                <a:off x="1662710" y="2994126"/>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7" name="Straight Arrow Connector 666"/>
              <p:cNvCxnSpPr/>
              <p:nvPr/>
            </p:nvCxnSpPr>
            <p:spPr>
              <a:xfrm flipV="1">
                <a:off x="2140083" y="2994126"/>
                <a:ext cx="97308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8" name="Straight Arrow Connector 667"/>
              <p:cNvCxnSpPr/>
              <p:nvPr/>
            </p:nvCxnSpPr>
            <p:spPr>
              <a:xfrm flipV="1">
                <a:off x="2140083" y="2994126"/>
                <a:ext cx="189856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9" name="Straight Arrow Connector 668"/>
              <p:cNvCxnSpPr/>
              <p:nvPr/>
            </p:nvCxnSpPr>
            <p:spPr>
              <a:xfrm>
                <a:off x="1639619" y="2994126"/>
                <a:ext cx="7822"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0" name="Straight Arrow Connector 669"/>
              <p:cNvCxnSpPr/>
              <p:nvPr/>
            </p:nvCxnSpPr>
            <p:spPr>
              <a:xfrm>
                <a:off x="1662710" y="2994126"/>
                <a:ext cx="477373"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1" name="Straight Arrow Connector 670"/>
              <p:cNvCxnSpPr/>
              <p:nvPr/>
            </p:nvCxnSpPr>
            <p:spPr>
              <a:xfrm>
                <a:off x="1662710" y="2994126"/>
                <a:ext cx="970015"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2" name="Straight Arrow Connector 671"/>
              <p:cNvCxnSpPr/>
              <p:nvPr/>
            </p:nvCxnSpPr>
            <p:spPr>
              <a:xfrm>
                <a:off x="1662710" y="2994126"/>
                <a:ext cx="1435190"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3" name="Straight Arrow Connector 672"/>
              <p:cNvCxnSpPr/>
              <p:nvPr/>
            </p:nvCxnSpPr>
            <p:spPr>
              <a:xfrm>
                <a:off x="1662710" y="2994126"/>
                <a:ext cx="2360666"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4" name="Straight Arrow Connector 673"/>
              <p:cNvCxnSpPr/>
              <p:nvPr/>
            </p:nvCxnSpPr>
            <p:spPr>
              <a:xfrm flipH="1">
                <a:off x="1647441" y="2994126"/>
                <a:ext cx="507911"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5" name="Straight Arrow Connector 674"/>
              <p:cNvCxnSpPr/>
              <p:nvPr/>
            </p:nvCxnSpPr>
            <p:spPr>
              <a:xfrm flipH="1">
                <a:off x="2140083"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6" name="Straight Arrow Connector 675"/>
              <p:cNvCxnSpPr/>
              <p:nvPr/>
            </p:nvCxnSpPr>
            <p:spPr>
              <a:xfrm>
                <a:off x="2155352" y="2994126"/>
                <a:ext cx="477373"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7" name="Straight Arrow Connector 676"/>
              <p:cNvCxnSpPr/>
              <p:nvPr/>
            </p:nvCxnSpPr>
            <p:spPr>
              <a:xfrm>
                <a:off x="2155352" y="2994126"/>
                <a:ext cx="186802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8" name="Straight Arrow Connector 677"/>
              <p:cNvCxnSpPr/>
              <p:nvPr/>
            </p:nvCxnSpPr>
            <p:spPr>
              <a:xfrm flipH="1">
                <a:off x="1647441" y="2994126"/>
                <a:ext cx="1000553"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9" name="Straight Arrow Connector 678"/>
              <p:cNvCxnSpPr/>
              <p:nvPr/>
            </p:nvCxnSpPr>
            <p:spPr>
              <a:xfrm flipH="1">
                <a:off x="2140083" y="2994126"/>
                <a:ext cx="507911"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0" name="Straight Arrow Connector 679"/>
              <p:cNvCxnSpPr/>
              <p:nvPr/>
            </p:nvCxnSpPr>
            <p:spPr>
              <a:xfrm flipH="1">
                <a:off x="2632725"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1" name="Straight Arrow Connector 680"/>
              <p:cNvCxnSpPr/>
              <p:nvPr/>
            </p:nvCxnSpPr>
            <p:spPr>
              <a:xfrm>
                <a:off x="2647994" y="2994126"/>
                <a:ext cx="449906"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2" name="Straight Arrow Connector 681"/>
              <p:cNvCxnSpPr/>
              <p:nvPr/>
            </p:nvCxnSpPr>
            <p:spPr>
              <a:xfrm>
                <a:off x="2647994" y="2994126"/>
                <a:ext cx="1375382"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3" name="Straight Arrow Connector 682"/>
              <p:cNvCxnSpPr/>
              <p:nvPr/>
            </p:nvCxnSpPr>
            <p:spPr>
              <a:xfrm flipH="1">
                <a:off x="1647441" y="2994126"/>
                <a:ext cx="1465728"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4" name="Straight Arrow Connector 683"/>
              <p:cNvCxnSpPr/>
              <p:nvPr/>
            </p:nvCxnSpPr>
            <p:spPr>
              <a:xfrm flipH="1">
                <a:off x="2140083" y="2994126"/>
                <a:ext cx="973086"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5" name="Straight Arrow Connector 684"/>
              <p:cNvCxnSpPr/>
              <p:nvPr/>
            </p:nvCxnSpPr>
            <p:spPr>
              <a:xfrm flipH="1">
                <a:off x="2632725" y="2994126"/>
                <a:ext cx="48044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6" name="Straight Arrow Connector 685"/>
              <p:cNvCxnSpPr/>
              <p:nvPr/>
            </p:nvCxnSpPr>
            <p:spPr>
              <a:xfrm flipH="1">
                <a:off x="2632725" y="2994126"/>
                <a:ext cx="48044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7" name="Straight Arrow Connector 686"/>
              <p:cNvCxnSpPr/>
              <p:nvPr/>
            </p:nvCxnSpPr>
            <p:spPr>
              <a:xfrm flipH="1">
                <a:off x="3097900"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8" name="Straight Arrow Connector 687"/>
              <p:cNvCxnSpPr/>
              <p:nvPr/>
            </p:nvCxnSpPr>
            <p:spPr>
              <a:xfrm>
                <a:off x="3113169" y="2994126"/>
                <a:ext cx="910207"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9" name="Straight Arrow Connector 688"/>
              <p:cNvCxnSpPr/>
              <p:nvPr/>
            </p:nvCxnSpPr>
            <p:spPr>
              <a:xfrm flipH="1">
                <a:off x="1647441" y="2994126"/>
                <a:ext cx="239120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90" name="Straight Arrow Connector 689"/>
              <p:cNvCxnSpPr/>
              <p:nvPr/>
            </p:nvCxnSpPr>
            <p:spPr>
              <a:xfrm flipH="1">
                <a:off x="2140083" y="2994126"/>
                <a:ext cx="1898562"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91" name="Straight Arrow Connector 690"/>
              <p:cNvCxnSpPr/>
              <p:nvPr/>
            </p:nvCxnSpPr>
            <p:spPr>
              <a:xfrm flipH="1">
                <a:off x="2632725" y="2994126"/>
                <a:ext cx="1405920"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92" name="Straight Arrow Connector 691"/>
              <p:cNvCxnSpPr/>
              <p:nvPr/>
            </p:nvCxnSpPr>
            <p:spPr>
              <a:xfrm flipH="1">
                <a:off x="3097900" y="2994126"/>
                <a:ext cx="940745"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93" name="Straight Arrow Connector 692"/>
              <p:cNvCxnSpPr/>
              <p:nvPr/>
            </p:nvCxnSpPr>
            <p:spPr>
              <a:xfrm flipH="1">
                <a:off x="4023376"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643" name="Straight Arrow Connector 642"/>
            <p:cNvCxnSpPr/>
            <p:nvPr/>
          </p:nvCxnSpPr>
          <p:spPr>
            <a:xfrm>
              <a:off x="2155352" y="2994126"/>
              <a:ext cx="942548"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694" name="Group 693"/>
          <p:cNvGrpSpPr/>
          <p:nvPr/>
        </p:nvGrpSpPr>
        <p:grpSpPr>
          <a:xfrm>
            <a:off x="1281727" y="3708981"/>
            <a:ext cx="2399026" cy="376394"/>
            <a:chOff x="1639620" y="2982580"/>
            <a:chExt cx="2399026" cy="501858"/>
          </a:xfrm>
        </p:grpSpPr>
        <p:grpSp>
          <p:nvGrpSpPr>
            <p:cNvPr id="695" name="Group 694"/>
            <p:cNvGrpSpPr/>
            <p:nvPr/>
          </p:nvGrpSpPr>
          <p:grpSpPr>
            <a:xfrm>
              <a:off x="1639620" y="2982580"/>
              <a:ext cx="2399026" cy="490312"/>
              <a:chOff x="1639619" y="2994126"/>
              <a:chExt cx="2399026" cy="490312"/>
            </a:xfrm>
          </p:grpSpPr>
          <p:cxnSp>
            <p:nvCxnSpPr>
              <p:cNvPr id="697" name="Straight Arrow Connector 696"/>
              <p:cNvCxnSpPr/>
              <p:nvPr/>
            </p:nvCxnSpPr>
            <p:spPr>
              <a:xfrm flipV="1">
                <a:off x="1647441"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8" name="Straight Arrow Connector 697"/>
              <p:cNvCxnSpPr/>
              <p:nvPr/>
            </p:nvCxnSpPr>
            <p:spPr>
              <a:xfrm flipV="1">
                <a:off x="1647441" y="2994126"/>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9" name="Straight Arrow Connector 698"/>
              <p:cNvCxnSpPr/>
              <p:nvPr/>
            </p:nvCxnSpPr>
            <p:spPr>
              <a:xfrm flipV="1">
                <a:off x="1647441" y="2994126"/>
                <a:ext cx="100055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0" name="Straight Arrow Connector 699"/>
              <p:cNvCxnSpPr/>
              <p:nvPr/>
            </p:nvCxnSpPr>
            <p:spPr>
              <a:xfrm flipV="1">
                <a:off x="1647441" y="2994126"/>
                <a:ext cx="146572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1" name="Straight Arrow Connector 700"/>
              <p:cNvCxnSpPr/>
              <p:nvPr/>
            </p:nvCxnSpPr>
            <p:spPr>
              <a:xfrm flipV="1">
                <a:off x="1647441" y="2994126"/>
                <a:ext cx="239120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2" name="Straight Arrow Connector 701"/>
              <p:cNvCxnSpPr/>
              <p:nvPr/>
            </p:nvCxnSpPr>
            <p:spPr>
              <a:xfrm flipV="1">
                <a:off x="4023376"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3" name="Straight Arrow Connector 702"/>
              <p:cNvCxnSpPr/>
              <p:nvPr/>
            </p:nvCxnSpPr>
            <p:spPr>
              <a:xfrm flipH="1" flipV="1">
                <a:off x="3113169" y="2994126"/>
                <a:ext cx="910207"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4" name="Straight Arrow Connector 703"/>
              <p:cNvCxnSpPr/>
              <p:nvPr/>
            </p:nvCxnSpPr>
            <p:spPr>
              <a:xfrm flipH="1" flipV="1">
                <a:off x="2647994" y="2994126"/>
                <a:ext cx="137538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5" name="Straight Arrow Connector 704"/>
              <p:cNvCxnSpPr/>
              <p:nvPr/>
            </p:nvCxnSpPr>
            <p:spPr>
              <a:xfrm flipH="1" flipV="1">
                <a:off x="2155352" y="2994126"/>
                <a:ext cx="186802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6" name="Straight Arrow Connector 705"/>
              <p:cNvCxnSpPr/>
              <p:nvPr/>
            </p:nvCxnSpPr>
            <p:spPr>
              <a:xfrm flipH="1" flipV="1">
                <a:off x="1662710" y="2994126"/>
                <a:ext cx="236066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7" name="Straight Arrow Connector 706"/>
              <p:cNvCxnSpPr/>
              <p:nvPr/>
            </p:nvCxnSpPr>
            <p:spPr>
              <a:xfrm flipV="1">
                <a:off x="3097900"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8" name="Straight Arrow Connector 707"/>
              <p:cNvCxnSpPr/>
              <p:nvPr/>
            </p:nvCxnSpPr>
            <p:spPr>
              <a:xfrm flipV="1">
                <a:off x="3097900" y="2994126"/>
                <a:ext cx="94074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9" name="Straight Arrow Connector 708"/>
              <p:cNvCxnSpPr/>
              <p:nvPr/>
            </p:nvCxnSpPr>
            <p:spPr>
              <a:xfrm flipH="1" flipV="1">
                <a:off x="2647994" y="2994126"/>
                <a:ext cx="44990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0" name="Straight Arrow Connector 709"/>
              <p:cNvCxnSpPr/>
              <p:nvPr/>
            </p:nvCxnSpPr>
            <p:spPr>
              <a:xfrm flipH="1" flipV="1">
                <a:off x="2155352" y="2994126"/>
                <a:ext cx="94254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1" name="Straight Arrow Connector 710"/>
              <p:cNvCxnSpPr/>
              <p:nvPr/>
            </p:nvCxnSpPr>
            <p:spPr>
              <a:xfrm flipH="1" flipV="1">
                <a:off x="1662710" y="2994126"/>
                <a:ext cx="143519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2" name="Straight Arrow Connector 711"/>
              <p:cNvCxnSpPr/>
              <p:nvPr/>
            </p:nvCxnSpPr>
            <p:spPr>
              <a:xfrm flipH="1" flipV="1">
                <a:off x="1662710" y="2994126"/>
                <a:ext cx="97001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3" name="Straight Arrow Connector 712"/>
              <p:cNvCxnSpPr/>
              <p:nvPr/>
            </p:nvCxnSpPr>
            <p:spPr>
              <a:xfrm flipH="1" flipV="1">
                <a:off x="2155352" y="2994126"/>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4" name="Straight Arrow Connector 713"/>
              <p:cNvCxnSpPr/>
              <p:nvPr/>
            </p:nvCxnSpPr>
            <p:spPr>
              <a:xfrm flipV="1">
                <a:off x="2632725"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5" name="Straight Arrow Connector 714"/>
              <p:cNvCxnSpPr/>
              <p:nvPr/>
            </p:nvCxnSpPr>
            <p:spPr>
              <a:xfrm flipV="1">
                <a:off x="2632725" y="2994126"/>
                <a:ext cx="48044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6" name="Straight Arrow Connector 715"/>
              <p:cNvCxnSpPr/>
              <p:nvPr/>
            </p:nvCxnSpPr>
            <p:spPr>
              <a:xfrm flipV="1">
                <a:off x="2632725" y="2994126"/>
                <a:ext cx="140592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7" name="Straight Arrow Connector 716"/>
              <p:cNvCxnSpPr/>
              <p:nvPr/>
            </p:nvCxnSpPr>
            <p:spPr>
              <a:xfrm flipV="1">
                <a:off x="2140083"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8" name="Straight Arrow Connector 717"/>
              <p:cNvCxnSpPr/>
              <p:nvPr/>
            </p:nvCxnSpPr>
            <p:spPr>
              <a:xfrm flipV="1">
                <a:off x="2140083" y="2994126"/>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9" name="Straight Arrow Connector 718"/>
              <p:cNvCxnSpPr/>
              <p:nvPr/>
            </p:nvCxnSpPr>
            <p:spPr>
              <a:xfrm flipH="1" flipV="1">
                <a:off x="1662710" y="2994126"/>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0" name="Straight Arrow Connector 719"/>
              <p:cNvCxnSpPr/>
              <p:nvPr/>
            </p:nvCxnSpPr>
            <p:spPr>
              <a:xfrm flipV="1">
                <a:off x="2140083" y="2994126"/>
                <a:ext cx="97308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1" name="Straight Arrow Connector 720"/>
              <p:cNvCxnSpPr/>
              <p:nvPr/>
            </p:nvCxnSpPr>
            <p:spPr>
              <a:xfrm flipV="1">
                <a:off x="2140083" y="2994126"/>
                <a:ext cx="189856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2" name="Straight Arrow Connector 721"/>
              <p:cNvCxnSpPr/>
              <p:nvPr/>
            </p:nvCxnSpPr>
            <p:spPr>
              <a:xfrm>
                <a:off x="1639619" y="2994126"/>
                <a:ext cx="7822"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3" name="Straight Arrow Connector 722"/>
              <p:cNvCxnSpPr/>
              <p:nvPr/>
            </p:nvCxnSpPr>
            <p:spPr>
              <a:xfrm>
                <a:off x="1662710" y="2994126"/>
                <a:ext cx="477373"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4" name="Straight Arrow Connector 723"/>
              <p:cNvCxnSpPr/>
              <p:nvPr/>
            </p:nvCxnSpPr>
            <p:spPr>
              <a:xfrm>
                <a:off x="1662710" y="2994126"/>
                <a:ext cx="970015"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5" name="Straight Arrow Connector 724"/>
              <p:cNvCxnSpPr/>
              <p:nvPr/>
            </p:nvCxnSpPr>
            <p:spPr>
              <a:xfrm>
                <a:off x="1662710" y="2994126"/>
                <a:ext cx="1435190"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6" name="Straight Arrow Connector 725"/>
              <p:cNvCxnSpPr/>
              <p:nvPr/>
            </p:nvCxnSpPr>
            <p:spPr>
              <a:xfrm>
                <a:off x="1662710" y="2994126"/>
                <a:ext cx="2360666"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7" name="Straight Arrow Connector 726"/>
              <p:cNvCxnSpPr/>
              <p:nvPr/>
            </p:nvCxnSpPr>
            <p:spPr>
              <a:xfrm flipH="1">
                <a:off x="1647441" y="2994126"/>
                <a:ext cx="507911"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8" name="Straight Arrow Connector 727"/>
              <p:cNvCxnSpPr/>
              <p:nvPr/>
            </p:nvCxnSpPr>
            <p:spPr>
              <a:xfrm flipH="1">
                <a:off x="2140083"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9" name="Straight Arrow Connector 728"/>
              <p:cNvCxnSpPr/>
              <p:nvPr/>
            </p:nvCxnSpPr>
            <p:spPr>
              <a:xfrm>
                <a:off x="2155352" y="2994126"/>
                <a:ext cx="477373"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0" name="Straight Arrow Connector 729"/>
              <p:cNvCxnSpPr/>
              <p:nvPr/>
            </p:nvCxnSpPr>
            <p:spPr>
              <a:xfrm>
                <a:off x="2155352" y="2994126"/>
                <a:ext cx="186802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1" name="Straight Arrow Connector 730"/>
              <p:cNvCxnSpPr/>
              <p:nvPr/>
            </p:nvCxnSpPr>
            <p:spPr>
              <a:xfrm flipH="1">
                <a:off x="1647441" y="2994126"/>
                <a:ext cx="1000553"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2" name="Straight Arrow Connector 731"/>
              <p:cNvCxnSpPr/>
              <p:nvPr/>
            </p:nvCxnSpPr>
            <p:spPr>
              <a:xfrm flipH="1">
                <a:off x="2140083" y="2994126"/>
                <a:ext cx="507911"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3" name="Straight Arrow Connector 732"/>
              <p:cNvCxnSpPr/>
              <p:nvPr/>
            </p:nvCxnSpPr>
            <p:spPr>
              <a:xfrm flipH="1">
                <a:off x="2632725"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4" name="Straight Arrow Connector 733"/>
              <p:cNvCxnSpPr/>
              <p:nvPr/>
            </p:nvCxnSpPr>
            <p:spPr>
              <a:xfrm>
                <a:off x="2647994" y="2994126"/>
                <a:ext cx="449906"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5" name="Straight Arrow Connector 734"/>
              <p:cNvCxnSpPr/>
              <p:nvPr/>
            </p:nvCxnSpPr>
            <p:spPr>
              <a:xfrm>
                <a:off x="2647994" y="2994126"/>
                <a:ext cx="1375382"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6" name="Straight Arrow Connector 735"/>
              <p:cNvCxnSpPr/>
              <p:nvPr/>
            </p:nvCxnSpPr>
            <p:spPr>
              <a:xfrm flipH="1">
                <a:off x="1647441" y="2994126"/>
                <a:ext cx="1465728"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7" name="Straight Arrow Connector 736"/>
              <p:cNvCxnSpPr/>
              <p:nvPr/>
            </p:nvCxnSpPr>
            <p:spPr>
              <a:xfrm flipH="1">
                <a:off x="2140083" y="2994126"/>
                <a:ext cx="973086"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8" name="Straight Arrow Connector 737"/>
              <p:cNvCxnSpPr/>
              <p:nvPr/>
            </p:nvCxnSpPr>
            <p:spPr>
              <a:xfrm flipH="1">
                <a:off x="2632725" y="2994126"/>
                <a:ext cx="48044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9" name="Straight Arrow Connector 738"/>
              <p:cNvCxnSpPr/>
              <p:nvPr/>
            </p:nvCxnSpPr>
            <p:spPr>
              <a:xfrm flipH="1">
                <a:off x="2632725" y="2994126"/>
                <a:ext cx="48044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0" name="Straight Arrow Connector 739"/>
              <p:cNvCxnSpPr/>
              <p:nvPr/>
            </p:nvCxnSpPr>
            <p:spPr>
              <a:xfrm flipH="1">
                <a:off x="3097900"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1" name="Straight Arrow Connector 740"/>
              <p:cNvCxnSpPr/>
              <p:nvPr/>
            </p:nvCxnSpPr>
            <p:spPr>
              <a:xfrm>
                <a:off x="3113169" y="2994126"/>
                <a:ext cx="910207"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2" name="Straight Arrow Connector 741"/>
              <p:cNvCxnSpPr/>
              <p:nvPr/>
            </p:nvCxnSpPr>
            <p:spPr>
              <a:xfrm flipH="1">
                <a:off x="1647441" y="2994126"/>
                <a:ext cx="239120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3" name="Straight Arrow Connector 742"/>
              <p:cNvCxnSpPr/>
              <p:nvPr/>
            </p:nvCxnSpPr>
            <p:spPr>
              <a:xfrm flipH="1">
                <a:off x="2140083" y="2994126"/>
                <a:ext cx="1898562"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4" name="Straight Arrow Connector 743"/>
              <p:cNvCxnSpPr/>
              <p:nvPr/>
            </p:nvCxnSpPr>
            <p:spPr>
              <a:xfrm flipH="1">
                <a:off x="2632725" y="2994126"/>
                <a:ext cx="1405920"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5" name="Straight Arrow Connector 744"/>
              <p:cNvCxnSpPr/>
              <p:nvPr/>
            </p:nvCxnSpPr>
            <p:spPr>
              <a:xfrm flipH="1">
                <a:off x="3097900" y="2994126"/>
                <a:ext cx="940745"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6" name="Straight Arrow Connector 745"/>
              <p:cNvCxnSpPr/>
              <p:nvPr/>
            </p:nvCxnSpPr>
            <p:spPr>
              <a:xfrm flipH="1">
                <a:off x="4023376"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696" name="Straight Arrow Connector 695"/>
            <p:cNvCxnSpPr/>
            <p:nvPr/>
          </p:nvCxnSpPr>
          <p:spPr>
            <a:xfrm>
              <a:off x="2155352" y="2994126"/>
              <a:ext cx="942548"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287" name="TextBox 286"/>
          <p:cNvSpPr txBox="1">
            <a:spLocks/>
          </p:cNvSpPr>
          <p:nvPr/>
        </p:nvSpPr>
        <p:spPr>
          <a:xfrm>
            <a:off x="127000" y="940960"/>
            <a:ext cx="5303380" cy="523220"/>
          </a:xfrm>
          <a:prstGeom prst="rect">
            <a:avLst/>
          </a:prstGeom>
          <a:noFill/>
        </p:spPr>
        <p:txBody>
          <a:bodyPr wrap="none" rtlCol="0">
            <a:spAutoFit/>
          </a:bodyPr>
          <a:lstStyle/>
          <a:p>
            <a:r>
              <a:rPr lang="en-US" sz="2800" b="1" dirty="0" smtClean="0">
                <a:uFillTx/>
              </a:rPr>
              <a:t>Idea 2: </a:t>
            </a:r>
            <a:r>
              <a:rPr lang="en-US" sz="2800" b="1" dirty="0" err="1" smtClean="0">
                <a:uFillTx/>
              </a:rPr>
              <a:t>backpropagate</a:t>
            </a:r>
            <a:r>
              <a:rPr lang="en-US" sz="2800" b="1" dirty="0" smtClean="0">
                <a:uFillTx/>
              </a:rPr>
              <a:t> importance</a:t>
            </a:r>
            <a:endParaRPr lang="en-US" sz="2800" b="1" dirty="0">
              <a:uFillTx/>
            </a:endParaRPr>
          </a:p>
        </p:txBody>
      </p:sp>
      <p:sp>
        <p:nvSpPr>
          <p:cNvPr id="3" name="TextBox 2"/>
          <p:cNvSpPr txBox="1"/>
          <p:nvPr/>
        </p:nvSpPr>
        <p:spPr>
          <a:xfrm>
            <a:off x="4292600" y="1689100"/>
            <a:ext cx="4864100" cy="2677656"/>
          </a:xfrm>
          <a:prstGeom prst="rect">
            <a:avLst/>
          </a:prstGeom>
          <a:noFill/>
        </p:spPr>
        <p:txBody>
          <a:bodyPr wrap="square" rtlCol="0">
            <a:spAutoFit/>
          </a:bodyPr>
          <a:lstStyle/>
          <a:p>
            <a:r>
              <a:rPr lang="en-US" dirty="0" smtClean="0"/>
              <a:t>Examples:</a:t>
            </a:r>
          </a:p>
          <a:p>
            <a:pPr marL="285750" indent="-285750">
              <a:buFontTx/>
              <a:buChar char="-"/>
            </a:pPr>
            <a:r>
              <a:rPr lang="en-US" dirty="0" smtClean="0"/>
              <a:t>Gradients (</a:t>
            </a:r>
            <a:r>
              <a:rPr lang="en-US" dirty="0" err="1" smtClean="0"/>
              <a:t>Simonyan</a:t>
            </a:r>
            <a:r>
              <a:rPr lang="en-US" dirty="0" smtClean="0"/>
              <a:t> et al.)</a:t>
            </a:r>
          </a:p>
          <a:p>
            <a:pPr marL="285750" indent="-285750">
              <a:buFontTx/>
              <a:buChar char="-"/>
            </a:pPr>
            <a:r>
              <a:rPr lang="en-US" dirty="0" err="1" smtClean="0"/>
              <a:t>Deconvolutional</a:t>
            </a:r>
            <a:r>
              <a:rPr lang="en-US" dirty="0" smtClean="0"/>
              <a:t> Networks (</a:t>
            </a:r>
            <a:r>
              <a:rPr lang="en-US" dirty="0" err="1" smtClean="0"/>
              <a:t>Zeiler</a:t>
            </a:r>
            <a:r>
              <a:rPr lang="en-US" dirty="0" smtClean="0"/>
              <a:t> &amp; Fergus)</a:t>
            </a:r>
          </a:p>
          <a:p>
            <a:pPr marL="285750" indent="-285750">
              <a:buFontTx/>
              <a:buChar char="-"/>
            </a:pPr>
            <a:r>
              <a:rPr lang="en-US" dirty="0" smtClean="0"/>
              <a:t>Guided Backpropagation (</a:t>
            </a:r>
            <a:r>
              <a:rPr lang="en-US" dirty="0" err="1" smtClean="0"/>
              <a:t>Springenberg</a:t>
            </a:r>
            <a:r>
              <a:rPr lang="en-US" dirty="0" smtClean="0"/>
              <a:t> et al.)</a:t>
            </a:r>
          </a:p>
          <a:p>
            <a:pPr marL="285750" indent="-285750">
              <a:buFontTx/>
              <a:buChar char="-"/>
            </a:pPr>
            <a:r>
              <a:rPr lang="en-US" dirty="0" err="1" smtClean="0"/>
              <a:t>Layerwise</a:t>
            </a:r>
            <a:r>
              <a:rPr lang="en-US" dirty="0" smtClean="0"/>
              <a:t> Relevance Propagation (Bach et al.)</a:t>
            </a:r>
          </a:p>
          <a:p>
            <a:pPr marL="285750" indent="-285750">
              <a:buFontTx/>
              <a:buChar char="-"/>
            </a:pPr>
            <a:r>
              <a:rPr lang="en-US" dirty="0" smtClean="0"/>
              <a:t>Integrated Gradients (</a:t>
            </a:r>
            <a:r>
              <a:rPr lang="en-US" dirty="0" err="1" smtClean="0"/>
              <a:t>Sundararajan</a:t>
            </a:r>
            <a:r>
              <a:rPr lang="en-US" dirty="0" smtClean="0"/>
              <a:t> et al.)</a:t>
            </a:r>
          </a:p>
          <a:p>
            <a:pPr marL="285750" indent="-285750">
              <a:buFontTx/>
              <a:buChar char="-"/>
            </a:pPr>
            <a:r>
              <a:rPr lang="en-US" sz="2000" b="1" dirty="0" smtClean="0"/>
              <a:t>DeepLIFT (Learning Important </a:t>
            </a:r>
            <a:r>
              <a:rPr lang="en-US" sz="2000" b="1" dirty="0" err="1" smtClean="0"/>
              <a:t>FeaTures</a:t>
            </a:r>
            <a:r>
              <a:rPr lang="en-US" sz="2000" b="1" dirty="0" smtClean="0"/>
              <a:t>)</a:t>
            </a:r>
            <a:endParaRPr lang="en-US" sz="2000" dirty="0" smtClean="0">
              <a:hlinkClick r:id=""/>
            </a:endParaRPr>
          </a:p>
          <a:p>
            <a:pPr marL="742950" lvl="1" indent="-285750">
              <a:buFontTx/>
              <a:buChar char="-"/>
            </a:pPr>
            <a:r>
              <a:rPr lang="en-US" sz="2000" dirty="0" smtClean="0">
                <a:hlinkClick r:id=""/>
              </a:rPr>
              <a:t>https</a:t>
            </a:r>
            <a:r>
              <a:rPr lang="en-US" sz="2000" dirty="0">
                <a:hlinkClick r:id="rId3"/>
              </a:rPr>
              <a:t>://github.com/kundajelab/</a:t>
            </a:r>
            <a:r>
              <a:rPr lang="en-US" sz="2000" dirty="0" smtClean="0">
                <a:hlinkClick r:id="rId3"/>
              </a:rPr>
              <a:t>deeplift</a:t>
            </a:r>
            <a:endParaRPr lang="en-US" sz="2000" dirty="0" smtClean="0"/>
          </a:p>
        </p:txBody>
      </p:sp>
      <p:sp>
        <p:nvSpPr>
          <p:cNvPr id="544" name="TextBox 543"/>
          <p:cNvSpPr txBox="1"/>
          <p:nvPr/>
        </p:nvSpPr>
        <p:spPr>
          <a:xfrm>
            <a:off x="8803342" y="4681836"/>
            <a:ext cx="340658" cy="461665"/>
          </a:xfrm>
          <a:prstGeom prst="rect">
            <a:avLst/>
          </a:prstGeom>
          <a:noFill/>
        </p:spPr>
        <p:txBody>
          <a:bodyPr wrap="none" rtlCol="0">
            <a:spAutoFit/>
          </a:bodyPr>
          <a:lstStyle/>
          <a:p>
            <a:r>
              <a:rPr lang="en-US" sz="2400" b="1" dirty="0"/>
              <a:t>6</a:t>
            </a:r>
          </a:p>
        </p:txBody>
      </p:sp>
      <p:sp>
        <p:nvSpPr>
          <p:cNvPr id="290" name="Title 1"/>
          <p:cNvSpPr>
            <a:spLocks noGrp="1"/>
          </p:cNvSpPr>
          <p:nvPr>
            <p:ph type="title"/>
          </p:nvPr>
        </p:nvSpPr>
        <p:spPr>
          <a:xfrm>
            <a:off x="457200" y="15479"/>
            <a:ext cx="8229600" cy="857250"/>
          </a:xfrm>
        </p:spPr>
        <p:txBody>
          <a:bodyPr>
            <a:noAutofit/>
          </a:bodyPr>
          <a:lstStyle/>
          <a:p>
            <a:r>
              <a:rPr lang="en-US" sz="3600" dirty="0" smtClean="0">
                <a:uFillTx/>
              </a:rPr>
              <a:t>How can we find the important </a:t>
            </a:r>
            <a:r>
              <a:rPr lang="en-US" sz="3600" dirty="0" smtClean="0"/>
              <a:t>parts of the input for a given prediction</a:t>
            </a:r>
            <a:r>
              <a:rPr lang="en-US" sz="3600" dirty="0" smtClean="0">
                <a:uFillTx/>
              </a:rPr>
              <a:t>?</a:t>
            </a:r>
            <a:endParaRPr lang="en-US" sz="3600" dirty="0">
              <a:uFillTx/>
            </a:endParaRPr>
          </a:p>
        </p:txBody>
      </p:sp>
    </p:spTree>
    <p:extLst>
      <p:ext uri="{BB962C8B-B14F-4D97-AF65-F5344CB8AC3E}">
        <p14:creationId xmlns:p14="http://schemas.microsoft.com/office/powerpoint/2010/main" val="2793007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Saturation revisited</a:t>
            </a:r>
            <a:endParaRPr lang="en-US" dirty="0"/>
          </a:p>
        </p:txBody>
      </p:sp>
      <p:grpSp>
        <p:nvGrpSpPr>
          <p:cNvPr id="82" name="Group 81"/>
          <p:cNvGrpSpPr/>
          <p:nvPr/>
        </p:nvGrpSpPr>
        <p:grpSpPr>
          <a:xfrm>
            <a:off x="1436637" y="1375682"/>
            <a:ext cx="1929773" cy="936316"/>
            <a:chOff x="6188364" y="2264480"/>
            <a:chExt cx="1929773" cy="1248417"/>
          </a:xfrm>
        </p:grpSpPr>
        <p:cxnSp>
          <p:nvCxnSpPr>
            <p:cNvPr id="76" name="Straight Arrow Connector 75"/>
            <p:cNvCxnSpPr/>
            <p:nvPr/>
          </p:nvCxnSpPr>
          <p:spPr>
            <a:xfrm flipH="1">
              <a:off x="7146636" y="3073986"/>
              <a:ext cx="6615" cy="43891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6188364" y="2264480"/>
              <a:ext cx="1929773" cy="861772"/>
            </a:xfrm>
            <a:prstGeom prst="rect">
              <a:avLst/>
            </a:prstGeom>
            <a:noFill/>
          </p:spPr>
          <p:txBody>
            <a:bodyPr wrap="none" rtlCol="0">
              <a:spAutoFit/>
            </a:bodyPr>
            <a:lstStyle/>
            <a:p>
              <a:r>
                <a:rPr lang="en-US" dirty="0" smtClean="0"/>
                <a:t>When </a:t>
              </a:r>
              <a:r>
                <a:rPr lang="en-US" dirty="0"/>
                <a:t>(i</a:t>
              </a:r>
              <a:r>
                <a:rPr lang="en-US" baseline="-25000" dirty="0"/>
                <a:t>1</a:t>
              </a:r>
              <a:r>
                <a:rPr lang="en-US" dirty="0"/>
                <a:t> + i</a:t>
              </a:r>
              <a:r>
                <a:rPr lang="en-US" baseline="-25000" dirty="0"/>
                <a:t>2</a:t>
              </a:r>
              <a:r>
                <a:rPr lang="en-US" dirty="0"/>
                <a:t>) &gt;= </a:t>
              </a:r>
              <a:r>
                <a:rPr lang="en-US" dirty="0" smtClean="0"/>
                <a:t>1,</a:t>
              </a:r>
            </a:p>
            <a:p>
              <a:r>
                <a:rPr lang="en-US" dirty="0" smtClean="0"/>
                <a:t>gradient is 0</a:t>
              </a:r>
              <a:endParaRPr lang="en-US" dirty="0"/>
            </a:p>
          </p:txBody>
        </p:sp>
      </p:grpSp>
      <p:sp>
        <p:nvSpPr>
          <p:cNvPr id="39" name="TextBox 38"/>
          <p:cNvSpPr txBox="1"/>
          <p:nvPr/>
        </p:nvSpPr>
        <p:spPr>
          <a:xfrm>
            <a:off x="8803342" y="4681836"/>
            <a:ext cx="340658" cy="461665"/>
          </a:xfrm>
          <a:prstGeom prst="rect">
            <a:avLst/>
          </a:prstGeom>
          <a:noFill/>
        </p:spPr>
        <p:txBody>
          <a:bodyPr wrap="none" rtlCol="0">
            <a:spAutoFit/>
          </a:bodyPr>
          <a:lstStyle/>
          <a:p>
            <a:r>
              <a:rPr lang="en-US" sz="2400" b="1" dirty="0"/>
              <a:t>7</a:t>
            </a:r>
          </a:p>
        </p:txBody>
      </p:sp>
      <p:grpSp>
        <p:nvGrpSpPr>
          <p:cNvPr id="41" name="Group 40"/>
          <p:cNvGrpSpPr/>
          <p:nvPr/>
        </p:nvGrpSpPr>
        <p:grpSpPr>
          <a:xfrm>
            <a:off x="726555" y="1618681"/>
            <a:ext cx="2916417" cy="2329110"/>
            <a:chOff x="466401" y="2170545"/>
            <a:chExt cx="2916417" cy="3105482"/>
          </a:xfrm>
        </p:grpSpPr>
        <p:sp>
          <p:nvSpPr>
            <p:cNvPr id="42" name="TextBox 41"/>
            <p:cNvSpPr txBox="1"/>
            <p:nvPr/>
          </p:nvSpPr>
          <p:spPr>
            <a:xfrm>
              <a:off x="466401" y="4357215"/>
              <a:ext cx="301660" cy="492443"/>
            </a:xfrm>
            <a:prstGeom prst="rect">
              <a:avLst/>
            </a:prstGeom>
            <a:noFill/>
          </p:spPr>
          <p:txBody>
            <a:bodyPr wrap="none" rtlCol="0">
              <a:spAutoFit/>
            </a:bodyPr>
            <a:lstStyle/>
            <a:p>
              <a:r>
                <a:rPr lang="en-US" dirty="0" smtClean="0"/>
                <a:t>0</a:t>
              </a:r>
              <a:endParaRPr lang="en-US" dirty="0"/>
            </a:p>
          </p:txBody>
        </p:sp>
        <p:grpSp>
          <p:nvGrpSpPr>
            <p:cNvPr id="43" name="Group 42"/>
            <p:cNvGrpSpPr/>
            <p:nvPr/>
          </p:nvGrpSpPr>
          <p:grpSpPr>
            <a:xfrm>
              <a:off x="542636" y="2170545"/>
              <a:ext cx="2840182" cy="3105482"/>
              <a:chOff x="5126181" y="2401454"/>
              <a:chExt cx="2840182" cy="3105482"/>
            </a:xfrm>
          </p:grpSpPr>
          <p:cxnSp>
            <p:nvCxnSpPr>
              <p:cNvPr id="45" name="Straight Connector 44"/>
              <p:cNvCxnSpPr/>
              <p:nvPr/>
            </p:nvCxnSpPr>
            <p:spPr>
              <a:xfrm>
                <a:off x="5357090" y="2401454"/>
                <a:ext cx="23091" cy="21820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5370945" y="4572000"/>
                <a:ext cx="2595418" cy="1385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6373081" y="4768272"/>
                <a:ext cx="986794" cy="738664"/>
              </a:xfrm>
              <a:prstGeom prst="rect">
                <a:avLst/>
              </a:prstGeom>
              <a:noFill/>
            </p:spPr>
            <p:txBody>
              <a:bodyPr wrap="none" rtlCol="0">
                <a:spAutoFit/>
              </a:bodyPr>
              <a:lstStyle/>
              <a:p>
                <a:r>
                  <a:rPr lang="en-US" sz="3000" dirty="0" smtClean="0"/>
                  <a:t>i</a:t>
                </a:r>
                <a:r>
                  <a:rPr lang="en-US" sz="3000" baseline="-25000" dirty="0" smtClean="0"/>
                  <a:t>1</a:t>
                </a:r>
                <a:r>
                  <a:rPr lang="en-US" sz="3000" dirty="0" smtClean="0"/>
                  <a:t> + i</a:t>
                </a:r>
                <a:r>
                  <a:rPr lang="en-US" sz="3000" baseline="-25000" dirty="0" smtClean="0"/>
                  <a:t>2</a:t>
                </a:r>
                <a:endParaRPr lang="en-US" sz="3000" dirty="0"/>
              </a:p>
            </p:txBody>
          </p:sp>
          <p:sp>
            <p:nvSpPr>
              <p:cNvPr id="48" name="TextBox 47"/>
              <p:cNvSpPr txBox="1"/>
              <p:nvPr/>
            </p:nvSpPr>
            <p:spPr>
              <a:xfrm>
                <a:off x="5126181" y="3186547"/>
                <a:ext cx="301660" cy="492443"/>
              </a:xfrm>
              <a:prstGeom prst="rect">
                <a:avLst/>
              </a:prstGeom>
              <a:noFill/>
            </p:spPr>
            <p:txBody>
              <a:bodyPr wrap="none" rtlCol="0">
                <a:spAutoFit/>
              </a:bodyPr>
              <a:lstStyle/>
              <a:p>
                <a:r>
                  <a:rPr lang="en-US" dirty="0" smtClean="0"/>
                  <a:t>1</a:t>
                </a:r>
                <a:endParaRPr lang="en-US" dirty="0"/>
              </a:p>
            </p:txBody>
          </p:sp>
          <p:sp>
            <p:nvSpPr>
              <p:cNvPr id="49" name="TextBox 48"/>
              <p:cNvSpPr txBox="1"/>
              <p:nvPr/>
            </p:nvSpPr>
            <p:spPr>
              <a:xfrm>
                <a:off x="6190636" y="4504990"/>
                <a:ext cx="301660" cy="492443"/>
              </a:xfrm>
              <a:prstGeom prst="rect">
                <a:avLst/>
              </a:prstGeom>
              <a:noFill/>
            </p:spPr>
            <p:txBody>
              <a:bodyPr wrap="none" rtlCol="0">
                <a:spAutoFit/>
              </a:bodyPr>
              <a:lstStyle/>
              <a:p>
                <a:r>
                  <a:rPr lang="en-US" dirty="0" smtClean="0"/>
                  <a:t>1</a:t>
                </a:r>
                <a:endParaRPr lang="en-US" dirty="0"/>
              </a:p>
            </p:txBody>
          </p:sp>
          <p:sp>
            <p:nvSpPr>
              <p:cNvPr id="50" name="TextBox 49"/>
              <p:cNvSpPr txBox="1"/>
              <p:nvPr/>
            </p:nvSpPr>
            <p:spPr>
              <a:xfrm>
                <a:off x="7001101" y="4518850"/>
                <a:ext cx="301660" cy="492443"/>
              </a:xfrm>
              <a:prstGeom prst="rect">
                <a:avLst/>
              </a:prstGeom>
              <a:noFill/>
            </p:spPr>
            <p:txBody>
              <a:bodyPr wrap="none" rtlCol="0">
                <a:spAutoFit/>
              </a:bodyPr>
              <a:lstStyle/>
              <a:p>
                <a:r>
                  <a:rPr lang="en-US" dirty="0" smtClean="0"/>
                  <a:t>2</a:t>
                </a:r>
                <a:endParaRPr lang="en-US" dirty="0"/>
              </a:p>
            </p:txBody>
          </p:sp>
        </p:grpSp>
      </p:grpSp>
      <p:cxnSp>
        <p:nvCxnSpPr>
          <p:cNvPr id="56" name="Straight Connector 55"/>
          <p:cNvCxnSpPr>
            <a:stCxn id="58" idx="0"/>
          </p:cNvCxnSpPr>
          <p:nvPr/>
        </p:nvCxnSpPr>
        <p:spPr>
          <a:xfrm>
            <a:off x="1970494" y="2377800"/>
            <a:ext cx="836585" cy="572"/>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endCxn id="58" idx="0"/>
          </p:cNvCxnSpPr>
          <p:nvPr/>
        </p:nvCxnSpPr>
        <p:spPr>
          <a:xfrm flipV="1">
            <a:off x="1067477" y="2377800"/>
            <a:ext cx="903017" cy="85890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1791091" y="2377800"/>
            <a:ext cx="358805" cy="553998"/>
          </a:xfrm>
          <a:prstGeom prst="rect">
            <a:avLst/>
          </a:prstGeom>
          <a:noFill/>
          <a:ln>
            <a:noFill/>
          </a:ln>
        </p:spPr>
        <p:txBody>
          <a:bodyPr wrap="none" rtlCol="0">
            <a:spAutoFit/>
          </a:bodyPr>
          <a:lstStyle/>
          <a:p>
            <a:r>
              <a:rPr lang="en-US" sz="3000" dirty="0" smtClean="0">
                <a:solidFill>
                  <a:srgbClr val="008000"/>
                </a:solidFill>
              </a:rPr>
              <a:t>y</a:t>
            </a:r>
            <a:endParaRPr lang="en-US" sz="3000" dirty="0">
              <a:solidFill>
                <a:srgbClr val="008000"/>
              </a:solidFill>
            </a:endParaRPr>
          </a:p>
        </p:txBody>
      </p:sp>
      <p:grpSp>
        <p:nvGrpSpPr>
          <p:cNvPr id="31" name="Group 30"/>
          <p:cNvGrpSpPr/>
          <p:nvPr/>
        </p:nvGrpSpPr>
        <p:grpSpPr>
          <a:xfrm>
            <a:off x="5135894" y="1457203"/>
            <a:ext cx="2515342" cy="2052683"/>
            <a:chOff x="1559953" y="2868929"/>
            <a:chExt cx="2388658" cy="2259410"/>
          </a:xfrm>
        </p:grpSpPr>
        <p:sp>
          <p:nvSpPr>
            <p:cNvPr id="35" name="Rectangle 34"/>
            <p:cNvSpPr/>
            <p:nvPr/>
          </p:nvSpPr>
          <p:spPr>
            <a:xfrm>
              <a:off x="1559953" y="457694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smtClean="0"/>
                <a:t>1</a:t>
              </a:r>
              <a:endParaRPr lang="en-US" dirty="0"/>
            </a:p>
          </p:txBody>
        </p:sp>
        <p:sp>
          <p:nvSpPr>
            <p:cNvPr id="38" name="Rectangle 37"/>
            <p:cNvSpPr/>
            <p:nvPr/>
          </p:nvSpPr>
          <p:spPr>
            <a:xfrm>
              <a:off x="3388740" y="462312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a:t>2</a:t>
              </a:r>
              <a:endParaRPr lang="en-US" dirty="0"/>
            </a:p>
          </p:txBody>
        </p:sp>
        <p:cxnSp>
          <p:nvCxnSpPr>
            <p:cNvPr id="44" name="Straight Connector 43"/>
            <p:cNvCxnSpPr>
              <a:stCxn id="35" idx="0"/>
              <a:endCxn id="52" idx="4"/>
            </p:cNvCxnSpPr>
            <p:nvPr/>
          </p:nvCxnSpPr>
          <p:spPr>
            <a:xfrm flipV="1">
              <a:off x="1839888" y="3327922"/>
              <a:ext cx="855960" cy="124901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38" idx="0"/>
              <a:endCxn id="52" idx="4"/>
            </p:cNvCxnSpPr>
            <p:nvPr/>
          </p:nvCxnSpPr>
          <p:spPr>
            <a:xfrm flipH="1" flipV="1">
              <a:off x="2695848" y="3327922"/>
              <a:ext cx="972827" cy="129519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2" name="Oval 51"/>
            <p:cNvSpPr/>
            <p:nvPr/>
          </p:nvSpPr>
          <p:spPr>
            <a:xfrm>
              <a:off x="2020430" y="2868929"/>
              <a:ext cx="1350835" cy="458993"/>
            </a:xfrm>
            <a:prstGeom prst="ellipse">
              <a:avLst/>
            </a:prstGeom>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y</a:t>
              </a:r>
              <a:endParaRPr lang="en-US" sz="1600" dirty="0"/>
            </a:p>
          </p:txBody>
        </p:sp>
      </p:grpSp>
      <p:sp>
        <p:nvSpPr>
          <p:cNvPr id="3" name="TextBox 2"/>
          <p:cNvSpPr txBox="1"/>
          <p:nvPr/>
        </p:nvSpPr>
        <p:spPr>
          <a:xfrm>
            <a:off x="3561658" y="3542596"/>
            <a:ext cx="3595856" cy="1477328"/>
          </a:xfrm>
          <a:prstGeom prst="rect">
            <a:avLst/>
          </a:prstGeom>
          <a:noFill/>
        </p:spPr>
        <p:txBody>
          <a:bodyPr wrap="none" rtlCol="0">
            <a:spAutoFit/>
          </a:bodyPr>
          <a:lstStyle/>
          <a:p>
            <a:r>
              <a:rPr lang="en-US" dirty="0" smtClean="0"/>
              <a:t>Affects:</a:t>
            </a:r>
          </a:p>
          <a:p>
            <a:pPr marL="285750" indent="-285750">
              <a:buFontTx/>
              <a:buChar char="-"/>
            </a:pPr>
            <a:r>
              <a:rPr lang="en-US" dirty="0" smtClean="0"/>
              <a:t>Gradients</a:t>
            </a:r>
          </a:p>
          <a:p>
            <a:pPr marL="285750" indent="-285750">
              <a:buFontTx/>
              <a:buChar char="-"/>
            </a:pPr>
            <a:r>
              <a:rPr lang="en-US" dirty="0" err="1" smtClean="0"/>
              <a:t>Deconvolutional</a:t>
            </a:r>
            <a:r>
              <a:rPr lang="en-US" dirty="0" smtClean="0"/>
              <a:t> Networks</a:t>
            </a:r>
          </a:p>
          <a:p>
            <a:pPr marL="285750" indent="-285750">
              <a:buFontTx/>
              <a:buChar char="-"/>
            </a:pPr>
            <a:r>
              <a:rPr lang="en-US" dirty="0" smtClean="0"/>
              <a:t>Guided Backpropagation</a:t>
            </a:r>
          </a:p>
          <a:p>
            <a:pPr marL="285750" indent="-285750">
              <a:buFontTx/>
              <a:buChar char="-"/>
            </a:pPr>
            <a:r>
              <a:rPr lang="en-US" dirty="0" err="1" smtClean="0"/>
              <a:t>Layerwise</a:t>
            </a:r>
            <a:r>
              <a:rPr lang="en-US" dirty="0" smtClean="0"/>
              <a:t> Relevance Propagation</a:t>
            </a:r>
            <a:endParaRPr lang="en-US" dirty="0"/>
          </a:p>
        </p:txBody>
      </p:sp>
      <p:sp>
        <p:nvSpPr>
          <p:cNvPr id="27" name="TextBox 26"/>
          <p:cNvSpPr txBox="1"/>
          <p:nvPr/>
        </p:nvSpPr>
        <p:spPr>
          <a:xfrm>
            <a:off x="6336153" y="1494370"/>
            <a:ext cx="438721" cy="369332"/>
          </a:xfrm>
          <a:prstGeom prst="rect">
            <a:avLst/>
          </a:prstGeom>
          <a:noFill/>
        </p:spPr>
        <p:txBody>
          <a:bodyPr wrap="square" rtlCol="0">
            <a:spAutoFit/>
          </a:bodyPr>
          <a:lstStyle/>
          <a:p>
            <a:r>
              <a:rPr lang="en-US" b="1" dirty="0" smtClean="0"/>
              <a:t>=1</a:t>
            </a:r>
            <a:endParaRPr lang="en-US" b="1" dirty="0"/>
          </a:p>
        </p:txBody>
      </p:sp>
      <p:sp>
        <p:nvSpPr>
          <p:cNvPr id="28" name="TextBox 27"/>
          <p:cNvSpPr txBox="1"/>
          <p:nvPr/>
        </p:nvSpPr>
        <p:spPr>
          <a:xfrm>
            <a:off x="7345961" y="3092418"/>
            <a:ext cx="438721" cy="369332"/>
          </a:xfrm>
          <a:prstGeom prst="rect">
            <a:avLst/>
          </a:prstGeom>
          <a:noFill/>
        </p:spPr>
        <p:txBody>
          <a:bodyPr wrap="square" rtlCol="0">
            <a:spAutoFit/>
          </a:bodyPr>
          <a:lstStyle/>
          <a:p>
            <a:r>
              <a:rPr lang="en-US" dirty="0" smtClean="0"/>
              <a:t>=1</a:t>
            </a:r>
            <a:endParaRPr lang="en-US" dirty="0"/>
          </a:p>
        </p:txBody>
      </p:sp>
      <p:sp>
        <p:nvSpPr>
          <p:cNvPr id="29" name="TextBox 28"/>
          <p:cNvSpPr txBox="1"/>
          <p:nvPr/>
        </p:nvSpPr>
        <p:spPr>
          <a:xfrm>
            <a:off x="5399193" y="3045102"/>
            <a:ext cx="438721" cy="369332"/>
          </a:xfrm>
          <a:prstGeom prst="rect">
            <a:avLst/>
          </a:prstGeom>
          <a:noFill/>
        </p:spPr>
        <p:txBody>
          <a:bodyPr wrap="square" rtlCol="0">
            <a:spAutoFit/>
          </a:bodyPr>
          <a:lstStyle/>
          <a:p>
            <a:r>
              <a:rPr lang="en-US" dirty="0" smtClean="0"/>
              <a:t>=1</a:t>
            </a:r>
            <a:endParaRPr lang="en-US" dirty="0"/>
          </a:p>
        </p:txBody>
      </p:sp>
    </p:spTree>
    <p:extLst>
      <p:ext uri="{BB962C8B-B14F-4D97-AF65-F5344CB8AC3E}">
        <p14:creationId xmlns:p14="http://schemas.microsoft.com/office/powerpoint/2010/main" val="21762107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6279"/>
            <a:ext cx="8686800" cy="857250"/>
          </a:xfrm>
        </p:spPr>
        <p:txBody>
          <a:bodyPr>
            <a:noAutofit/>
          </a:bodyPr>
          <a:lstStyle/>
          <a:p>
            <a:r>
              <a:rPr lang="en-US" sz="3600" dirty="0" smtClean="0"/>
              <a:t>The DeepLIFT solution:</a:t>
            </a:r>
            <a:br>
              <a:rPr lang="en-US" sz="3600" dirty="0" smtClean="0"/>
            </a:br>
            <a:r>
              <a:rPr lang="en-US" sz="3600" dirty="0" smtClean="0"/>
              <a:t>difference from reference</a:t>
            </a:r>
            <a:endParaRPr lang="en-US" sz="3600" dirty="0"/>
          </a:p>
        </p:txBody>
      </p:sp>
      <p:grpSp>
        <p:nvGrpSpPr>
          <p:cNvPr id="10" name="Group 9"/>
          <p:cNvGrpSpPr/>
          <p:nvPr/>
        </p:nvGrpSpPr>
        <p:grpSpPr>
          <a:xfrm>
            <a:off x="724948" y="1615728"/>
            <a:ext cx="2916417" cy="2329110"/>
            <a:chOff x="466401" y="2170545"/>
            <a:chExt cx="2916417" cy="3105482"/>
          </a:xfrm>
        </p:grpSpPr>
        <p:sp>
          <p:nvSpPr>
            <p:cNvPr id="75" name="TextBox 74"/>
            <p:cNvSpPr txBox="1"/>
            <p:nvPr/>
          </p:nvSpPr>
          <p:spPr>
            <a:xfrm>
              <a:off x="466401" y="4357215"/>
              <a:ext cx="301660" cy="492443"/>
            </a:xfrm>
            <a:prstGeom prst="rect">
              <a:avLst/>
            </a:prstGeom>
            <a:noFill/>
          </p:spPr>
          <p:txBody>
            <a:bodyPr wrap="none" rtlCol="0">
              <a:spAutoFit/>
            </a:bodyPr>
            <a:lstStyle/>
            <a:p>
              <a:r>
                <a:rPr lang="en-US" dirty="0" smtClean="0"/>
                <a:t>0</a:t>
              </a:r>
              <a:endParaRPr lang="en-US" dirty="0"/>
            </a:p>
          </p:txBody>
        </p:sp>
        <p:grpSp>
          <p:nvGrpSpPr>
            <p:cNvPr id="81" name="Group 80"/>
            <p:cNvGrpSpPr/>
            <p:nvPr/>
          </p:nvGrpSpPr>
          <p:grpSpPr>
            <a:xfrm>
              <a:off x="542636" y="2170545"/>
              <a:ext cx="2840182" cy="3105482"/>
              <a:chOff x="5126181" y="2401454"/>
              <a:chExt cx="2840182" cy="3105482"/>
            </a:xfrm>
          </p:grpSpPr>
          <p:cxnSp>
            <p:nvCxnSpPr>
              <p:cNvPr id="68" name="Straight Connector 67"/>
              <p:cNvCxnSpPr/>
              <p:nvPr/>
            </p:nvCxnSpPr>
            <p:spPr>
              <a:xfrm>
                <a:off x="5357090" y="2401454"/>
                <a:ext cx="23091" cy="21820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a:off x="5370945" y="4572000"/>
                <a:ext cx="2595418" cy="1385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6373081" y="4768272"/>
                <a:ext cx="986794" cy="738664"/>
              </a:xfrm>
              <a:prstGeom prst="rect">
                <a:avLst/>
              </a:prstGeom>
              <a:noFill/>
            </p:spPr>
            <p:txBody>
              <a:bodyPr wrap="none" rtlCol="0">
                <a:spAutoFit/>
              </a:bodyPr>
              <a:lstStyle/>
              <a:p>
                <a:r>
                  <a:rPr lang="en-US" sz="3000" dirty="0" smtClean="0"/>
                  <a:t>i</a:t>
                </a:r>
                <a:r>
                  <a:rPr lang="en-US" sz="3000" baseline="-25000" dirty="0" smtClean="0"/>
                  <a:t>1</a:t>
                </a:r>
                <a:r>
                  <a:rPr lang="en-US" sz="3000" dirty="0" smtClean="0"/>
                  <a:t> + i</a:t>
                </a:r>
                <a:r>
                  <a:rPr lang="en-US" sz="3000" baseline="-25000" dirty="0" smtClean="0"/>
                  <a:t>2</a:t>
                </a:r>
                <a:endParaRPr lang="en-US" sz="3000" dirty="0"/>
              </a:p>
            </p:txBody>
          </p:sp>
          <p:sp>
            <p:nvSpPr>
              <p:cNvPr id="73" name="TextBox 72"/>
              <p:cNvSpPr txBox="1"/>
              <p:nvPr/>
            </p:nvSpPr>
            <p:spPr>
              <a:xfrm>
                <a:off x="5126181" y="3186547"/>
                <a:ext cx="301660" cy="492443"/>
              </a:xfrm>
              <a:prstGeom prst="rect">
                <a:avLst/>
              </a:prstGeom>
              <a:noFill/>
            </p:spPr>
            <p:txBody>
              <a:bodyPr wrap="none" rtlCol="0">
                <a:spAutoFit/>
              </a:bodyPr>
              <a:lstStyle/>
              <a:p>
                <a:r>
                  <a:rPr lang="en-US" dirty="0" smtClean="0"/>
                  <a:t>1</a:t>
                </a:r>
                <a:endParaRPr lang="en-US" dirty="0"/>
              </a:p>
            </p:txBody>
          </p:sp>
          <p:sp>
            <p:nvSpPr>
              <p:cNvPr id="74" name="TextBox 73"/>
              <p:cNvSpPr txBox="1"/>
              <p:nvPr/>
            </p:nvSpPr>
            <p:spPr>
              <a:xfrm>
                <a:off x="6190636" y="4504990"/>
                <a:ext cx="301660" cy="492443"/>
              </a:xfrm>
              <a:prstGeom prst="rect">
                <a:avLst/>
              </a:prstGeom>
              <a:noFill/>
            </p:spPr>
            <p:txBody>
              <a:bodyPr wrap="none" rtlCol="0">
                <a:spAutoFit/>
              </a:bodyPr>
              <a:lstStyle/>
              <a:p>
                <a:r>
                  <a:rPr lang="en-US" dirty="0" smtClean="0"/>
                  <a:t>1</a:t>
                </a:r>
                <a:endParaRPr lang="en-US" dirty="0"/>
              </a:p>
            </p:txBody>
          </p:sp>
          <p:sp>
            <p:nvSpPr>
              <p:cNvPr id="77" name="TextBox 76"/>
              <p:cNvSpPr txBox="1"/>
              <p:nvPr/>
            </p:nvSpPr>
            <p:spPr>
              <a:xfrm>
                <a:off x="7001101" y="4518850"/>
                <a:ext cx="301660" cy="492443"/>
              </a:xfrm>
              <a:prstGeom prst="rect">
                <a:avLst/>
              </a:prstGeom>
              <a:noFill/>
            </p:spPr>
            <p:txBody>
              <a:bodyPr wrap="none" rtlCol="0">
                <a:spAutoFit/>
              </a:bodyPr>
              <a:lstStyle/>
              <a:p>
                <a:r>
                  <a:rPr lang="en-US" dirty="0" smtClean="0"/>
                  <a:t>2</a:t>
                </a:r>
                <a:endParaRPr lang="en-US" dirty="0"/>
              </a:p>
            </p:txBody>
          </p:sp>
        </p:grpSp>
      </p:grpSp>
      <p:grpSp>
        <p:nvGrpSpPr>
          <p:cNvPr id="82" name="Group 81"/>
          <p:cNvGrpSpPr/>
          <p:nvPr/>
        </p:nvGrpSpPr>
        <p:grpSpPr>
          <a:xfrm>
            <a:off x="1116370" y="1803288"/>
            <a:ext cx="3327200" cy="1321430"/>
            <a:chOff x="834053" y="3567536"/>
            <a:chExt cx="3689488" cy="1761924"/>
          </a:xfrm>
        </p:grpSpPr>
        <p:cxnSp>
          <p:nvCxnSpPr>
            <p:cNvPr id="76" name="Straight Arrow Connector 75"/>
            <p:cNvCxnSpPr/>
            <p:nvPr/>
          </p:nvCxnSpPr>
          <p:spPr>
            <a:xfrm flipH="1">
              <a:off x="834053" y="3940913"/>
              <a:ext cx="323907" cy="1388547"/>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1064062" y="3567536"/>
              <a:ext cx="3459479" cy="492448"/>
            </a:xfrm>
            <a:prstGeom prst="rect">
              <a:avLst/>
            </a:prstGeom>
            <a:noFill/>
          </p:spPr>
          <p:txBody>
            <a:bodyPr wrap="none" rtlCol="0">
              <a:spAutoFit/>
            </a:bodyPr>
            <a:lstStyle/>
            <a:p>
              <a:r>
                <a:rPr lang="en-US" dirty="0" smtClean="0"/>
                <a:t>y</a:t>
              </a:r>
              <a:r>
                <a:rPr lang="en-US" baseline="30000" dirty="0" smtClean="0"/>
                <a:t>0</a:t>
              </a:r>
              <a:r>
                <a:rPr lang="en-US" dirty="0" smtClean="0"/>
                <a:t>=0 as (i</a:t>
              </a:r>
              <a:r>
                <a:rPr lang="en-US" baseline="-25000" dirty="0" smtClean="0"/>
                <a:t>1</a:t>
              </a:r>
              <a:r>
                <a:rPr lang="en-US" baseline="30000" dirty="0" smtClean="0"/>
                <a:t>0</a:t>
              </a:r>
              <a:r>
                <a:rPr lang="en-US" dirty="0" smtClean="0"/>
                <a:t> + i</a:t>
              </a:r>
              <a:r>
                <a:rPr lang="en-US" baseline="-25000" dirty="0" smtClean="0"/>
                <a:t>2</a:t>
              </a:r>
              <a:r>
                <a:rPr lang="en-US" baseline="30000" dirty="0"/>
                <a:t>0</a:t>
              </a:r>
              <a:r>
                <a:rPr lang="en-US" dirty="0" smtClean="0"/>
                <a:t>) = 0 (reference)</a:t>
              </a:r>
              <a:endParaRPr lang="en-US" dirty="0"/>
            </a:p>
          </p:txBody>
        </p:sp>
      </p:grpSp>
      <p:cxnSp>
        <p:nvCxnSpPr>
          <p:cNvPr id="11" name="Straight Arrow Connector 10"/>
          <p:cNvCxnSpPr/>
          <p:nvPr/>
        </p:nvCxnSpPr>
        <p:spPr>
          <a:xfrm flipV="1">
            <a:off x="2788833" y="2369071"/>
            <a:ext cx="6251" cy="834704"/>
          </a:xfrm>
          <a:prstGeom prst="straightConnector1">
            <a:avLst/>
          </a:prstGeom>
          <a:ln>
            <a:solidFill>
              <a:srgbClr val="FF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017910" y="2165289"/>
            <a:ext cx="1909690" cy="1077218"/>
          </a:xfrm>
          <a:prstGeom prst="rect">
            <a:avLst/>
          </a:prstGeom>
          <a:noFill/>
        </p:spPr>
        <p:txBody>
          <a:bodyPr wrap="square" rtlCol="0">
            <a:spAutoFit/>
          </a:bodyPr>
          <a:lstStyle/>
          <a:p>
            <a:r>
              <a:rPr lang="en-US" sz="1600" dirty="0" smtClean="0"/>
              <a:t>With </a:t>
            </a:r>
            <a:r>
              <a:rPr lang="en-US" sz="1600" dirty="0"/>
              <a:t>(i</a:t>
            </a:r>
            <a:r>
              <a:rPr lang="en-US" sz="1600" baseline="-25000" dirty="0"/>
              <a:t>1</a:t>
            </a:r>
            <a:r>
              <a:rPr lang="en-US" sz="1600" dirty="0"/>
              <a:t> + i</a:t>
            </a:r>
            <a:r>
              <a:rPr lang="en-US" sz="1600" baseline="-25000" dirty="0"/>
              <a:t>2</a:t>
            </a:r>
            <a:r>
              <a:rPr lang="en-US" sz="1600" dirty="0"/>
              <a:t>) = 2</a:t>
            </a:r>
            <a:r>
              <a:rPr lang="en-US" sz="1600" dirty="0" smtClean="0"/>
              <a:t>, the “difference from reference</a:t>
            </a:r>
            <a:r>
              <a:rPr lang="en-US" sz="1600" dirty="0"/>
              <a:t>” </a:t>
            </a:r>
            <a:r>
              <a:rPr lang="en-US" sz="1600" dirty="0" smtClean="0"/>
              <a:t>(</a:t>
            </a:r>
            <a:r>
              <a:rPr lang="en-US" sz="1600" dirty="0" err="1" smtClean="0"/>
              <a:t>Δy</a:t>
            </a:r>
            <a:r>
              <a:rPr lang="en-US" sz="1600" dirty="0" smtClean="0"/>
              <a:t>) is +1, NOT 0 </a:t>
            </a:r>
            <a:endParaRPr lang="en-US" sz="1600" dirty="0"/>
          </a:p>
        </p:txBody>
      </p:sp>
      <p:sp>
        <p:nvSpPr>
          <p:cNvPr id="9" name="TextBox 8"/>
          <p:cNvSpPr txBox="1"/>
          <p:nvPr/>
        </p:nvSpPr>
        <p:spPr>
          <a:xfrm>
            <a:off x="3350500" y="1046597"/>
            <a:ext cx="2396848" cy="369332"/>
          </a:xfrm>
          <a:prstGeom prst="rect">
            <a:avLst/>
          </a:prstGeom>
          <a:noFill/>
        </p:spPr>
        <p:txBody>
          <a:bodyPr wrap="none" rtlCol="0">
            <a:spAutoFit/>
          </a:bodyPr>
          <a:lstStyle/>
          <a:p>
            <a:r>
              <a:rPr lang="en-US" dirty="0" smtClean="0"/>
              <a:t>Reference: i</a:t>
            </a:r>
            <a:r>
              <a:rPr lang="en-US" baseline="-25000" dirty="0" smtClean="0"/>
              <a:t>1</a:t>
            </a:r>
            <a:r>
              <a:rPr lang="en-US" baseline="30000" dirty="0" smtClean="0"/>
              <a:t>0</a:t>
            </a:r>
            <a:r>
              <a:rPr lang="en-US" dirty="0" smtClean="0"/>
              <a:t>=0 &amp; i</a:t>
            </a:r>
            <a:r>
              <a:rPr lang="en-US" baseline="-25000" dirty="0" smtClean="0"/>
              <a:t>2</a:t>
            </a:r>
            <a:r>
              <a:rPr lang="en-US" baseline="30000" dirty="0"/>
              <a:t>0</a:t>
            </a:r>
            <a:r>
              <a:rPr lang="en-US" dirty="0" smtClean="0"/>
              <a:t>=0</a:t>
            </a:r>
            <a:endParaRPr lang="en-US" dirty="0"/>
          </a:p>
        </p:txBody>
      </p:sp>
      <p:sp>
        <p:nvSpPr>
          <p:cNvPr id="43" name="TextBox 42"/>
          <p:cNvSpPr txBox="1"/>
          <p:nvPr/>
        </p:nvSpPr>
        <p:spPr>
          <a:xfrm>
            <a:off x="8803342" y="4707236"/>
            <a:ext cx="340658" cy="461665"/>
          </a:xfrm>
          <a:prstGeom prst="rect">
            <a:avLst/>
          </a:prstGeom>
          <a:noFill/>
        </p:spPr>
        <p:txBody>
          <a:bodyPr wrap="none" rtlCol="0">
            <a:spAutoFit/>
          </a:bodyPr>
          <a:lstStyle/>
          <a:p>
            <a:r>
              <a:rPr lang="en-US" sz="2400" b="1" dirty="0"/>
              <a:t>8</a:t>
            </a:r>
          </a:p>
        </p:txBody>
      </p:sp>
      <p:cxnSp>
        <p:nvCxnSpPr>
          <p:cNvPr id="41" name="Straight Connector 40"/>
          <p:cNvCxnSpPr>
            <a:stCxn id="44" idx="0"/>
          </p:cNvCxnSpPr>
          <p:nvPr/>
        </p:nvCxnSpPr>
        <p:spPr>
          <a:xfrm>
            <a:off x="1968887" y="2374847"/>
            <a:ext cx="836585" cy="572"/>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endCxn id="44" idx="0"/>
          </p:cNvCxnSpPr>
          <p:nvPr/>
        </p:nvCxnSpPr>
        <p:spPr>
          <a:xfrm flipV="1">
            <a:off x="1065870" y="2374847"/>
            <a:ext cx="903017" cy="85890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789484" y="2374847"/>
            <a:ext cx="358805" cy="553998"/>
          </a:xfrm>
          <a:prstGeom prst="rect">
            <a:avLst/>
          </a:prstGeom>
          <a:noFill/>
          <a:ln>
            <a:noFill/>
          </a:ln>
        </p:spPr>
        <p:txBody>
          <a:bodyPr wrap="none" rtlCol="0">
            <a:spAutoFit/>
          </a:bodyPr>
          <a:lstStyle/>
          <a:p>
            <a:r>
              <a:rPr lang="en-US" sz="3000" dirty="0" smtClean="0">
                <a:solidFill>
                  <a:srgbClr val="008000"/>
                </a:solidFill>
              </a:rPr>
              <a:t>y</a:t>
            </a:r>
            <a:endParaRPr lang="en-US" sz="3000" dirty="0">
              <a:solidFill>
                <a:srgbClr val="008000"/>
              </a:solidFill>
            </a:endParaRPr>
          </a:p>
        </p:txBody>
      </p:sp>
      <p:sp>
        <p:nvSpPr>
          <p:cNvPr id="88" name="TextBox 87"/>
          <p:cNvSpPr txBox="1"/>
          <p:nvPr/>
        </p:nvSpPr>
        <p:spPr>
          <a:xfrm>
            <a:off x="1306077" y="4049794"/>
            <a:ext cx="1831040" cy="400110"/>
          </a:xfrm>
          <a:prstGeom prst="rect">
            <a:avLst/>
          </a:prstGeom>
          <a:noFill/>
        </p:spPr>
        <p:txBody>
          <a:bodyPr wrap="none" rtlCol="0">
            <a:spAutoFit/>
          </a:bodyPr>
          <a:lstStyle/>
          <a:p>
            <a:r>
              <a:rPr lang="en-US" sz="2000" dirty="0" smtClean="0"/>
              <a:t>C</a:t>
            </a:r>
            <a:r>
              <a:rPr lang="en-US" sz="2000" baseline="-25000" dirty="0" smtClean="0"/>
              <a:t>Δi1Δy</a:t>
            </a:r>
            <a:r>
              <a:rPr lang="en-US" sz="2000" dirty="0" smtClean="0"/>
              <a:t>=0.5=C</a:t>
            </a:r>
            <a:r>
              <a:rPr lang="en-US" sz="2000" baseline="-25000" dirty="0" smtClean="0"/>
              <a:t>Δi2Δy</a:t>
            </a:r>
          </a:p>
        </p:txBody>
      </p:sp>
      <p:grpSp>
        <p:nvGrpSpPr>
          <p:cNvPr id="29" name="Group 28"/>
          <p:cNvGrpSpPr/>
          <p:nvPr/>
        </p:nvGrpSpPr>
        <p:grpSpPr>
          <a:xfrm>
            <a:off x="5135894" y="1457203"/>
            <a:ext cx="2515342" cy="2052683"/>
            <a:chOff x="1559953" y="2868929"/>
            <a:chExt cx="2388658" cy="2259410"/>
          </a:xfrm>
        </p:grpSpPr>
        <p:sp>
          <p:nvSpPr>
            <p:cNvPr id="30" name="Rectangle 29"/>
            <p:cNvSpPr/>
            <p:nvPr/>
          </p:nvSpPr>
          <p:spPr>
            <a:xfrm>
              <a:off x="1559953" y="457694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smtClean="0"/>
                <a:t>1</a:t>
              </a:r>
              <a:endParaRPr lang="en-US" dirty="0"/>
            </a:p>
          </p:txBody>
        </p:sp>
        <p:sp>
          <p:nvSpPr>
            <p:cNvPr id="31" name="Rectangle 30"/>
            <p:cNvSpPr/>
            <p:nvPr/>
          </p:nvSpPr>
          <p:spPr>
            <a:xfrm>
              <a:off x="3388740" y="462312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a:t>2</a:t>
              </a:r>
              <a:endParaRPr lang="en-US" dirty="0"/>
            </a:p>
          </p:txBody>
        </p:sp>
        <p:cxnSp>
          <p:nvCxnSpPr>
            <p:cNvPr id="32" name="Straight Connector 31"/>
            <p:cNvCxnSpPr>
              <a:stCxn id="30" idx="0"/>
              <a:endCxn id="34" idx="4"/>
            </p:cNvCxnSpPr>
            <p:nvPr/>
          </p:nvCxnSpPr>
          <p:spPr>
            <a:xfrm flipV="1">
              <a:off x="1839888" y="3327922"/>
              <a:ext cx="855960" cy="124901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31" idx="0"/>
              <a:endCxn id="34" idx="4"/>
            </p:cNvCxnSpPr>
            <p:nvPr/>
          </p:nvCxnSpPr>
          <p:spPr>
            <a:xfrm flipH="1" flipV="1">
              <a:off x="2695848" y="3327922"/>
              <a:ext cx="972827" cy="129519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2020430" y="2868929"/>
              <a:ext cx="1350835" cy="458993"/>
            </a:xfrm>
            <a:prstGeom prst="ellipse">
              <a:avLst/>
            </a:prstGeom>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y</a:t>
              </a:r>
              <a:endParaRPr lang="en-US" sz="1600" dirty="0"/>
            </a:p>
          </p:txBody>
        </p:sp>
      </p:grpSp>
      <p:sp>
        <p:nvSpPr>
          <p:cNvPr id="35" name="TextBox 34"/>
          <p:cNvSpPr txBox="1"/>
          <p:nvPr/>
        </p:nvSpPr>
        <p:spPr>
          <a:xfrm>
            <a:off x="6336153" y="1494370"/>
            <a:ext cx="438721" cy="369332"/>
          </a:xfrm>
          <a:prstGeom prst="rect">
            <a:avLst/>
          </a:prstGeom>
          <a:noFill/>
        </p:spPr>
        <p:txBody>
          <a:bodyPr wrap="square" rtlCol="0">
            <a:spAutoFit/>
          </a:bodyPr>
          <a:lstStyle/>
          <a:p>
            <a:r>
              <a:rPr lang="en-US" b="1" dirty="0" smtClean="0"/>
              <a:t>=1</a:t>
            </a:r>
            <a:endParaRPr lang="en-US" b="1" dirty="0"/>
          </a:p>
        </p:txBody>
      </p:sp>
      <p:sp>
        <p:nvSpPr>
          <p:cNvPr id="36" name="TextBox 35"/>
          <p:cNvSpPr txBox="1"/>
          <p:nvPr/>
        </p:nvSpPr>
        <p:spPr>
          <a:xfrm>
            <a:off x="7345961" y="3092418"/>
            <a:ext cx="438721" cy="369332"/>
          </a:xfrm>
          <a:prstGeom prst="rect">
            <a:avLst/>
          </a:prstGeom>
          <a:noFill/>
        </p:spPr>
        <p:txBody>
          <a:bodyPr wrap="square" rtlCol="0">
            <a:spAutoFit/>
          </a:bodyPr>
          <a:lstStyle/>
          <a:p>
            <a:r>
              <a:rPr lang="en-US" dirty="0" smtClean="0"/>
              <a:t>=1</a:t>
            </a:r>
            <a:endParaRPr lang="en-US" dirty="0"/>
          </a:p>
        </p:txBody>
      </p:sp>
      <p:sp>
        <p:nvSpPr>
          <p:cNvPr id="37" name="TextBox 36"/>
          <p:cNvSpPr txBox="1"/>
          <p:nvPr/>
        </p:nvSpPr>
        <p:spPr>
          <a:xfrm>
            <a:off x="5399193" y="3045102"/>
            <a:ext cx="438721" cy="369332"/>
          </a:xfrm>
          <a:prstGeom prst="rect">
            <a:avLst/>
          </a:prstGeom>
          <a:noFill/>
        </p:spPr>
        <p:txBody>
          <a:bodyPr wrap="square" rtlCol="0">
            <a:spAutoFit/>
          </a:bodyPr>
          <a:lstStyle/>
          <a:p>
            <a:r>
              <a:rPr lang="en-US" dirty="0" smtClean="0"/>
              <a:t>=1</a:t>
            </a:r>
            <a:endParaRPr lang="en-US" dirty="0"/>
          </a:p>
        </p:txBody>
      </p:sp>
      <p:sp>
        <p:nvSpPr>
          <p:cNvPr id="3" name="Rectangle 2"/>
          <p:cNvSpPr/>
          <p:nvPr/>
        </p:nvSpPr>
        <p:spPr>
          <a:xfrm>
            <a:off x="5140766" y="3479336"/>
            <a:ext cx="677890" cy="369332"/>
          </a:xfrm>
          <a:prstGeom prst="rect">
            <a:avLst/>
          </a:prstGeom>
        </p:spPr>
        <p:txBody>
          <a:bodyPr wrap="none">
            <a:spAutoFit/>
          </a:bodyPr>
          <a:lstStyle/>
          <a:p>
            <a:r>
              <a:rPr lang="en-US" dirty="0" smtClean="0"/>
              <a:t>Δi</a:t>
            </a:r>
            <a:r>
              <a:rPr lang="en-US" baseline="-25000" dirty="0" smtClean="0"/>
              <a:t>1</a:t>
            </a:r>
            <a:r>
              <a:rPr lang="en-US" dirty="0" smtClean="0"/>
              <a:t>=1</a:t>
            </a:r>
            <a:endParaRPr lang="en-US" baseline="-25000" dirty="0"/>
          </a:p>
        </p:txBody>
      </p:sp>
      <p:sp>
        <p:nvSpPr>
          <p:cNvPr id="39" name="Rectangle 38"/>
          <p:cNvSpPr/>
          <p:nvPr/>
        </p:nvSpPr>
        <p:spPr>
          <a:xfrm>
            <a:off x="7074372" y="3536161"/>
            <a:ext cx="677890" cy="369332"/>
          </a:xfrm>
          <a:prstGeom prst="rect">
            <a:avLst/>
          </a:prstGeom>
        </p:spPr>
        <p:txBody>
          <a:bodyPr wrap="none">
            <a:spAutoFit/>
          </a:bodyPr>
          <a:lstStyle/>
          <a:p>
            <a:r>
              <a:rPr lang="en-US" dirty="0" smtClean="0"/>
              <a:t>Δi</a:t>
            </a:r>
            <a:r>
              <a:rPr lang="en-US" baseline="-25000" dirty="0"/>
              <a:t>2</a:t>
            </a:r>
            <a:r>
              <a:rPr lang="en-US" dirty="0" smtClean="0"/>
              <a:t>=1</a:t>
            </a:r>
            <a:endParaRPr lang="en-US" baseline="-25000" dirty="0"/>
          </a:p>
        </p:txBody>
      </p:sp>
      <p:sp>
        <p:nvSpPr>
          <p:cNvPr id="4" name="Rectangle 3"/>
          <p:cNvSpPr/>
          <p:nvPr/>
        </p:nvSpPr>
        <p:spPr>
          <a:xfrm>
            <a:off x="1318741" y="4456775"/>
            <a:ext cx="4408967" cy="369332"/>
          </a:xfrm>
          <a:prstGeom prst="rect">
            <a:avLst/>
          </a:prstGeom>
        </p:spPr>
        <p:txBody>
          <a:bodyPr wrap="none">
            <a:spAutoFit/>
          </a:bodyPr>
          <a:lstStyle/>
          <a:p>
            <a:r>
              <a:rPr lang="en-US" dirty="0"/>
              <a:t>See paper for detailed backpropagation rules</a:t>
            </a:r>
          </a:p>
        </p:txBody>
      </p:sp>
    </p:spTree>
    <p:extLst>
      <p:ext uri="{BB962C8B-B14F-4D97-AF65-F5344CB8AC3E}">
        <p14:creationId xmlns:p14="http://schemas.microsoft.com/office/powerpoint/2010/main" val="18648476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8" grpId="0"/>
      <p:bldP spid="3" grpId="0"/>
      <p:bldP spid="39"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Integrated Gradients: Another reference-based approach</a:t>
            </a:r>
            <a:endParaRPr lang="en-US" dirty="0"/>
          </a:p>
        </p:txBody>
      </p:sp>
      <p:grpSp>
        <p:nvGrpSpPr>
          <p:cNvPr id="29" name="Group 28"/>
          <p:cNvGrpSpPr/>
          <p:nvPr/>
        </p:nvGrpSpPr>
        <p:grpSpPr>
          <a:xfrm>
            <a:off x="724948" y="1615728"/>
            <a:ext cx="2916417" cy="2329110"/>
            <a:chOff x="466401" y="2170545"/>
            <a:chExt cx="2916417" cy="3105482"/>
          </a:xfrm>
        </p:grpSpPr>
        <p:sp>
          <p:nvSpPr>
            <p:cNvPr id="30" name="TextBox 29"/>
            <p:cNvSpPr txBox="1"/>
            <p:nvPr/>
          </p:nvSpPr>
          <p:spPr>
            <a:xfrm>
              <a:off x="466401" y="4357215"/>
              <a:ext cx="301660" cy="492443"/>
            </a:xfrm>
            <a:prstGeom prst="rect">
              <a:avLst/>
            </a:prstGeom>
            <a:noFill/>
          </p:spPr>
          <p:txBody>
            <a:bodyPr wrap="none" rtlCol="0">
              <a:spAutoFit/>
            </a:bodyPr>
            <a:lstStyle/>
            <a:p>
              <a:r>
                <a:rPr lang="en-US" dirty="0" smtClean="0"/>
                <a:t>0</a:t>
              </a:r>
              <a:endParaRPr lang="en-US" dirty="0"/>
            </a:p>
          </p:txBody>
        </p:sp>
        <p:grpSp>
          <p:nvGrpSpPr>
            <p:cNvPr id="31" name="Group 30"/>
            <p:cNvGrpSpPr/>
            <p:nvPr/>
          </p:nvGrpSpPr>
          <p:grpSpPr>
            <a:xfrm>
              <a:off x="542636" y="2170545"/>
              <a:ext cx="2840182" cy="3105482"/>
              <a:chOff x="5126181" y="2401454"/>
              <a:chExt cx="2840182" cy="3105482"/>
            </a:xfrm>
          </p:grpSpPr>
          <p:cxnSp>
            <p:nvCxnSpPr>
              <p:cNvPr id="32" name="Straight Connector 31"/>
              <p:cNvCxnSpPr/>
              <p:nvPr/>
            </p:nvCxnSpPr>
            <p:spPr>
              <a:xfrm>
                <a:off x="5357090" y="2401454"/>
                <a:ext cx="23091" cy="21820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5370945" y="4572000"/>
                <a:ext cx="2595418" cy="1385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373081" y="4768272"/>
                <a:ext cx="986794" cy="738664"/>
              </a:xfrm>
              <a:prstGeom prst="rect">
                <a:avLst/>
              </a:prstGeom>
              <a:noFill/>
            </p:spPr>
            <p:txBody>
              <a:bodyPr wrap="none" rtlCol="0">
                <a:spAutoFit/>
              </a:bodyPr>
              <a:lstStyle/>
              <a:p>
                <a:r>
                  <a:rPr lang="en-US" sz="3000" dirty="0" smtClean="0"/>
                  <a:t>i</a:t>
                </a:r>
                <a:r>
                  <a:rPr lang="en-US" sz="3000" baseline="-25000" dirty="0" smtClean="0"/>
                  <a:t>1</a:t>
                </a:r>
                <a:r>
                  <a:rPr lang="en-US" sz="3000" dirty="0" smtClean="0"/>
                  <a:t> + i</a:t>
                </a:r>
                <a:r>
                  <a:rPr lang="en-US" sz="3000" baseline="-25000" dirty="0" smtClean="0"/>
                  <a:t>2</a:t>
                </a:r>
                <a:endParaRPr lang="en-US" sz="3000" dirty="0"/>
              </a:p>
            </p:txBody>
          </p:sp>
          <p:sp>
            <p:nvSpPr>
              <p:cNvPr id="35" name="TextBox 34"/>
              <p:cNvSpPr txBox="1"/>
              <p:nvPr/>
            </p:nvSpPr>
            <p:spPr>
              <a:xfrm>
                <a:off x="5126181" y="3186547"/>
                <a:ext cx="301660" cy="492443"/>
              </a:xfrm>
              <a:prstGeom prst="rect">
                <a:avLst/>
              </a:prstGeom>
              <a:noFill/>
            </p:spPr>
            <p:txBody>
              <a:bodyPr wrap="none" rtlCol="0">
                <a:spAutoFit/>
              </a:bodyPr>
              <a:lstStyle/>
              <a:p>
                <a:r>
                  <a:rPr lang="en-US" dirty="0" smtClean="0"/>
                  <a:t>1</a:t>
                </a:r>
                <a:endParaRPr lang="en-US" dirty="0"/>
              </a:p>
            </p:txBody>
          </p:sp>
          <p:sp>
            <p:nvSpPr>
              <p:cNvPr id="36" name="TextBox 35"/>
              <p:cNvSpPr txBox="1"/>
              <p:nvPr/>
            </p:nvSpPr>
            <p:spPr>
              <a:xfrm>
                <a:off x="6190636" y="4504990"/>
                <a:ext cx="301660" cy="492443"/>
              </a:xfrm>
              <a:prstGeom prst="rect">
                <a:avLst/>
              </a:prstGeom>
              <a:noFill/>
            </p:spPr>
            <p:txBody>
              <a:bodyPr wrap="none" rtlCol="0">
                <a:spAutoFit/>
              </a:bodyPr>
              <a:lstStyle/>
              <a:p>
                <a:r>
                  <a:rPr lang="en-US" dirty="0" smtClean="0"/>
                  <a:t>1</a:t>
                </a:r>
                <a:endParaRPr lang="en-US" dirty="0"/>
              </a:p>
            </p:txBody>
          </p:sp>
          <p:sp>
            <p:nvSpPr>
              <p:cNvPr id="37" name="TextBox 36"/>
              <p:cNvSpPr txBox="1"/>
              <p:nvPr/>
            </p:nvSpPr>
            <p:spPr>
              <a:xfrm>
                <a:off x="7001101" y="4518850"/>
                <a:ext cx="301660" cy="492443"/>
              </a:xfrm>
              <a:prstGeom prst="rect">
                <a:avLst/>
              </a:prstGeom>
              <a:noFill/>
            </p:spPr>
            <p:txBody>
              <a:bodyPr wrap="none" rtlCol="0">
                <a:spAutoFit/>
              </a:bodyPr>
              <a:lstStyle/>
              <a:p>
                <a:r>
                  <a:rPr lang="en-US" dirty="0" smtClean="0"/>
                  <a:t>2</a:t>
                </a:r>
                <a:endParaRPr lang="en-US" dirty="0"/>
              </a:p>
            </p:txBody>
          </p:sp>
        </p:grpSp>
      </p:grpSp>
      <p:cxnSp>
        <p:nvCxnSpPr>
          <p:cNvPr id="43" name="Straight Connector 42"/>
          <p:cNvCxnSpPr>
            <a:stCxn id="45" idx="0"/>
          </p:cNvCxnSpPr>
          <p:nvPr/>
        </p:nvCxnSpPr>
        <p:spPr>
          <a:xfrm>
            <a:off x="1968887" y="2374847"/>
            <a:ext cx="836585" cy="572"/>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45" idx="0"/>
          </p:cNvCxnSpPr>
          <p:nvPr/>
        </p:nvCxnSpPr>
        <p:spPr>
          <a:xfrm flipV="1">
            <a:off x="1065870" y="2374847"/>
            <a:ext cx="903017" cy="85890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789484" y="2374847"/>
            <a:ext cx="358805" cy="553998"/>
          </a:xfrm>
          <a:prstGeom prst="rect">
            <a:avLst/>
          </a:prstGeom>
          <a:noFill/>
          <a:ln>
            <a:noFill/>
          </a:ln>
        </p:spPr>
        <p:txBody>
          <a:bodyPr wrap="none" rtlCol="0">
            <a:spAutoFit/>
          </a:bodyPr>
          <a:lstStyle/>
          <a:p>
            <a:r>
              <a:rPr lang="en-US" sz="3000" dirty="0" smtClean="0">
                <a:solidFill>
                  <a:srgbClr val="008000"/>
                </a:solidFill>
              </a:rPr>
              <a:t>y</a:t>
            </a:r>
            <a:endParaRPr lang="en-US" sz="3000" dirty="0">
              <a:solidFill>
                <a:srgbClr val="008000"/>
              </a:solidFill>
            </a:endParaRPr>
          </a:p>
        </p:txBody>
      </p:sp>
      <p:grpSp>
        <p:nvGrpSpPr>
          <p:cNvPr id="46" name="Group 45"/>
          <p:cNvGrpSpPr/>
          <p:nvPr/>
        </p:nvGrpSpPr>
        <p:grpSpPr>
          <a:xfrm>
            <a:off x="5135894" y="1457203"/>
            <a:ext cx="2515342" cy="2052683"/>
            <a:chOff x="1559953" y="2868929"/>
            <a:chExt cx="2388658" cy="2259410"/>
          </a:xfrm>
        </p:grpSpPr>
        <p:sp>
          <p:nvSpPr>
            <p:cNvPr id="47" name="Rectangle 46"/>
            <p:cNvSpPr/>
            <p:nvPr/>
          </p:nvSpPr>
          <p:spPr>
            <a:xfrm>
              <a:off x="1559953" y="457694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smtClean="0"/>
                <a:t>1</a:t>
              </a:r>
              <a:endParaRPr lang="en-US" dirty="0"/>
            </a:p>
          </p:txBody>
        </p:sp>
        <p:sp>
          <p:nvSpPr>
            <p:cNvPr id="48" name="Rectangle 47"/>
            <p:cNvSpPr/>
            <p:nvPr/>
          </p:nvSpPr>
          <p:spPr>
            <a:xfrm>
              <a:off x="3388740" y="462312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a:t>
              </a:r>
              <a:r>
                <a:rPr lang="en-US" baseline="-25000" dirty="0"/>
                <a:t>2</a:t>
              </a:r>
              <a:endParaRPr lang="en-US" dirty="0"/>
            </a:p>
          </p:txBody>
        </p:sp>
        <p:cxnSp>
          <p:nvCxnSpPr>
            <p:cNvPr id="49" name="Straight Connector 48"/>
            <p:cNvCxnSpPr>
              <a:stCxn id="47" idx="0"/>
              <a:endCxn id="51" idx="4"/>
            </p:cNvCxnSpPr>
            <p:nvPr/>
          </p:nvCxnSpPr>
          <p:spPr>
            <a:xfrm flipV="1">
              <a:off x="1839888" y="3327922"/>
              <a:ext cx="855960" cy="124901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8" idx="0"/>
              <a:endCxn id="51" idx="4"/>
            </p:cNvCxnSpPr>
            <p:nvPr/>
          </p:nvCxnSpPr>
          <p:spPr>
            <a:xfrm flipH="1" flipV="1">
              <a:off x="2695848" y="3327922"/>
              <a:ext cx="972827" cy="129519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2020430" y="2868929"/>
              <a:ext cx="1350835" cy="458993"/>
            </a:xfrm>
            <a:prstGeom prst="ellipse">
              <a:avLst/>
            </a:prstGeom>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y</a:t>
              </a:r>
              <a:endParaRPr lang="en-US" sz="1600" dirty="0"/>
            </a:p>
          </p:txBody>
        </p:sp>
      </p:grpSp>
      <p:sp>
        <p:nvSpPr>
          <p:cNvPr id="52" name="TextBox 51"/>
          <p:cNvSpPr txBox="1"/>
          <p:nvPr/>
        </p:nvSpPr>
        <p:spPr>
          <a:xfrm>
            <a:off x="6336153" y="1494370"/>
            <a:ext cx="438721" cy="369332"/>
          </a:xfrm>
          <a:prstGeom prst="rect">
            <a:avLst/>
          </a:prstGeom>
          <a:noFill/>
        </p:spPr>
        <p:txBody>
          <a:bodyPr wrap="square" rtlCol="0">
            <a:spAutoFit/>
          </a:bodyPr>
          <a:lstStyle/>
          <a:p>
            <a:r>
              <a:rPr lang="en-US" b="1" dirty="0" smtClean="0"/>
              <a:t>=0</a:t>
            </a:r>
            <a:endParaRPr lang="en-US" b="1" dirty="0"/>
          </a:p>
        </p:txBody>
      </p:sp>
      <p:sp>
        <p:nvSpPr>
          <p:cNvPr id="53" name="TextBox 52"/>
          <p:cNvSpPr txBox="1"/>
          <p:nvPr/>
        </p:nvSpPr>
        <p:spPr>
          <a:xfrm>
            <a:off x="7345961" y="3092418"/>
            <a:ext cx="714405" cy="369332"/>
          </a:xfrm>
          <a:prstGeom prst="rect">
            <a:avLst/>
          </a:prstGeom>
          <a:noFill/>
        </p:spPr>
        <p:txBody>
          <a:bodyPr wrap="square" rtlCol="0">
            <a:spAutoFit/>
          </a:bodyPr>
          <a:lstStyle/>
          <a:p>
            <a:r>
              <a:rPr lang="en-US" dirty="0" smtClean="0"/>
              <a:t>=0.0</a:t>
            </a:r>
            <a:endParaRPr lang="en-US" dirty="0"/>
          </a:p>
        </p:txBody>
      </p:sp>
      <p:sp>
        <p:nvSpPr>
          <p:cNvPr id="54" name="TextBox 53"/>
          <p:cNvSpPr txBox="1"/>
          <p:nvPr/>
        </p:nvSpPr>
        <p:spPr>
          <a:xfrm>
            <a:off x="5399192" y="3045102"/>
            <a:ext cx="932841" cy="369332"/>
          </a:xfrm>
          <a:prstGeom prst="rect">
            <a:avLst/>
          </a:prstGeom>
          <a:noFill/>
        </p:spPr>
        <p:txBody>
          <a:bodyPr wrap="square" rtlCol="0">
            <a:spAutoFit/>
          </a:bodyPr>
          <a:lstStyle/>
          <a:p>
            <a:r>
              <a:rPr lang="en-US" dirty="0" smtClean="0"/>
              <a:t>=0.0</a:t>
            </a:r>
            <a:endParaRPr lang="en-US" dirty="0"/>
          </a:p>
        </p:txBody>
      </p:sp>
      <p:cxnSp>
        <p:nvCxnSpPr>
          <p:cNvPr id="55" name="Straight Arrow Connector 54"/>
          <p:cNvCxnSpPr/>
          <p:nvPr/>
        </p:nvCxnSpPr>
        <p:spPr>
          <a:xfrm flipH="1" flipV="1">
            <a:off x="1062561" y="3266227"/>
            <a:ext cx="6614" cy="85729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365031" y="4119079"/>
            <a:ext cx="1415933" cy="369332"/>
          </a:xfrm>
          <a:prstGeom prst="rect">
            <a:avLst/>
          </a:prstGeom>
          <a:noFill/>
        </p:spPr>
        <p:txBody>
          <a:bodyPr wrap="square" rtlCol="0">
            <a:spAutoFit/>
          </a:bodyPr>
          <a:lstStyle/>
          <a:p>
            <a:pPr algn="ctr"/>
            <a:r>
              <a:rPr lang="en-US" dirty="0" err="1" smtClean="0"/>
              <a:t>dy</a:t>
            </a:r>
            <a:r>
              <a:rPr lang="en-US" dirty="0" smtClean="0"/>
              <a:t>/di</a:t>
            </a:r>
            <a:r>
              <a:rPr lang="en-US" baseline="-25000" dirty="0" smtClean="0"/>
              <a:t>x</a:t>
            </a:r>
            <a:r>
              <a:rPr lang="en-US" dirty="0" smtClean="0"/>
              <a:t> = 1</a:t>
            </a:r>
            <a:endParaRPr lang="en-US" dirty="0"/>
          </a:p>
        </p:txBody>
      </p:sp>
      <p:graphicFrame>
        <p:nvGraphicFramePr>
          <p:cNvPr id="40" name="Table 39"/>
          <p:cNvGraphicFramePr>
            <a:graphicFrameLocks noGrp="1"/>
          </p:cNvGraphicFramePr>
          <p:nvPr>
            <p:extLst>
              <p:ext uri="{D42A27DB-BD31-4B8C-83A1-F6EECF244321}">
                <p14:modId xmlns:p14="http://schemas.microsoft.com/office/powerpoint/2010/main" val="3824618197"/>
              </p:ext>
            </p:extLst>
          </p:nvPr>
        </p:nvGraphicFramePr>
        <p:xfrm>
          <a:off x="3317793" y="3581223"/>
          <a:ext cx="2497659" cy="1516557"/>
        </p:xfrm>
        <a:graphic>
          <a:graphicData uri="http://schemas.openxmlformats.org/drawingml/2006/table">
            <a:tbl>
              <a:tblPr firstRow="1" bandRow="1">
                <a:tableStyleId>{5C22544A-7EE6-4342-B048-85BDC9FD1C3A}</a:tableStyleId>
              </a:tblPr>
              <a:tblGrid>
                <a:gridCol w="832553"/>
                <a:gridCol w="832553"/>
                <a:gridCol w="832553"/>
              </a:tblGrid>
              <a:tr h="419277">
                <a:tc>
                  <a:txBody>
                    <a:bodyPr/>
                    <a:lstStyle/>
                    <a:p>
                      <a:pPr algn="ctr"/>
                      <a:r>
                        <a:rPr lang="en-US" sz="1800" dirty="0" smtClean="0"/>
                        <a:t>i</a:t>
                      </a:r>
                      <a:r>
                        <a:rPr lang="en-US" sz="1800" baseline="-25000" dirty="0" smtClean="0"/>
                        <a:t>1</a:t>
                      </a:r>
                      <a:endParaRPr lang="en-US" sz="1800" dirty="0"/>
                    </a:p>
                  </a:txBody>
                  <a:tcPr/>
                </a:tc>
                <a:tc>
                  <a:txBody>
                    <a:bodyPr/>
                    <a:lstStyle/>
                    <a:p>
                      <a:pPr algn="ctr"/>
                      <a:r>
                        <a:rPr lang="en-US" sz="1800" dirty="0" smtClean="0"/>
                        <a:t>i</a:t>
                      </a:r>
                      <a:r>
                        <a:rPr lang="en-US" sz="1800" baseline="-25000" dirty="0" smtClean="0"/>
                        <a:t>2</a:t>
                      </a:r>
                      <a:endParaRPr lang="en-US" sz="1800" dirty="0"/>
                    </a:p>
                  </a:txBody>
                  <a:tcPr/>
                </a:tc>
                <a:tc>
                  <a:txBody>
                    <a:bodyPr/>
                    <a:lstStyle/>
                    <a:p>
                      <a:pPr algn="ctr"/>
                      <a:r>
                        <a:rPr lang="en-US" sz="1800" dirty="0" err="1" smtClean="0"/>
                        <a:t>dy</a:t>
                      </a:r>
                      <a:r>
                        <a:rPr lang="en-US" sz="1800" dirty="0" smtClean="0"/>
                        <a:t>/di</a:t>
                      </a:r>
                      <a:r>
                        <a:rPr lang="en-US" sz="1800" baseline="-25000" dirty="0" smtClean="0"/>
                        <a:t>x</a:t>
                      </a:r>
                      <a:endParaRPr lang="en-US" sz="1800" dirty="0"/>
                    </a:p>
                  </a:txBody>
                  <a:tcPr/>
                </a:tc>
              </a:tr>
              <a:tr h="365760">
                <a:tc>
                  <a:txBody>
                    <a:bodyPr/>
                    <a:lstStyle/>
                    <a:p>
                      <a:pPr algn="ctr"/>
                      <a:r>
                        <a:rPr lang="en-US" sz="1800" dirty="0" smtClean="0"/>
                        <a:t>0.0</a:t>
                      </a:r>
                      <a:endParaRPr lang="en-US" sz="1800" dirty="0"/>
                    </a:p>
                  </a:txBody>
                  <a:tcPr/>
                </a:tc>
                <a:tc>
                  <a:txBody>
                    <a:bodyPr/>
                    <a:lstStyle/>
                    <a:p>
                      <a:pPr algn="ctr"/>
                      <a:r>
                        <a:rPr lang="en-US" sz="1800" dirty="0" smtClean="0"/>
                        <a:t>0.0</a:t>
                      </a:r>
                      <a:endParaRPr lang="en-US" sz="1800" dirty="0"/>
                    </a:p>
                  </a:txBody>
                  <a:tcPr/>
                </a:tc>
                <a:tc>
                  <a:txBody>
                    <a:bodyPr/>
                    <a:lstStyle/>
                    <a:p>
                      <a:pPr algn="ctr"/>
                      <a:r>
                        <a:rPr lang="en-US" sz="1800" dirty="0" smtClean="0"/>
                        <a:t>1</a:t>
                      </a:r>
                      <a:endParaRPr lang="en-US" sz="1800" dirty="0"/>
                    </a:p>
                  </a:txBody>
                  <a:tcPr/>
                </a:tc>
              </a:tr>
              <a:tr h="365760">
                <a:tc>
                  <a:txBody>
                    <a:bodyPr/>
                    <a:lstStyle/>
                    <a:p>
                      <a:endParaRPr lang="en-US" dirty="0"/>
                    </a:p>
                  </a:txBody>
                  <a:tcPr/>
                </a:tc>
                <a:tc>
                  <a:txBody>
                    <a:bodyPr/>
                    <a:lstStyle/>
                    <a:p>
                      <a:endParaRPr lang="en-US" dirty="0"/>
                    </a:p>
                  </a:txBody>
                  <a:tcPr/>
                </a:tc>
                <a:tc>
                  <a:txBody>
                    <a:bodyPr/>
                    <a:lstStyle/>
                    <a:p>
                      <a:endParaRPr lang="en-US"/>
                    </a:p>
                  </a:txBody>
                  <a:tcPr/>
                </a:tc>
              </a:tr>
              <a:tr h="365760">
                <a:tc>
                  <a:txBody>
                    <a:bodyPr/>
                    <a:lstStyle/>
                    <a:p>
                      <a:endParaRPr lang="en-US" dirty="0"/>
                    </a:p>
                  </a:txBody>
                  <a:tcPr/>
                </a:tc>
                <a:tc>
                  <a:txBody>
                    <a:bodyPr/>
                    <a:lstStyle/>
                    <a:p>
                      <a:endParaRPr lang="en-US"/>
                    </a:p>
                  </a:txBody>
                  <a:tcPr/>
                </a:tc>
                <a:tc>
                  <a:txBody>
                    <a:bodyPr/>
                    <a:lstStyle/>
                    <a:p>
                      <a:endParaRPr lang="en-US" dirty="0"/>
                    </a:p>
                  </a:txBody>
                  <a:tcPr/>
                </a:tc>
              </a:tr>
            </a:tbl>
          </a:graphicData>
        </a:graphic>
      </p:graphicFrame>
      <p:graphicFrame>
        <p:nvGraphicFramePr>
          <p:cNvPr id="41" name="Table 40"/>
          <p:cNvGraphicFramePr>
            <a:graphicFrameLocks noGrp="1"/>
          </p:cNvGraphicFramePr>
          <p:nvPr>
            <p:extLst>
              <p:ext uri="{D42A27DB-BD31-4B8C-83A1-F6EECF244321}">
                <p14:modId xmlns:p14="http://schemas.microsoft.com/office/powerpoint/2010/main" val="4071252533"/>
              </p:ext>
            </p:extLst>
          </p:nvPr>
        </p:nvGraphicFramePr>
        <p:xfrm>
          <a:off x="5908593" y="3581223"/>
          <a:ext cx="2497659" cy="1503857"/>
        </p:xfrm>
        <a:graphic>
          <a:graphicData uri="http://schemas.openxmlformats.org/drawingml/2006/table">
            <a:tbl>
              <a:tblPr firstRow="1" bandRow="1">
                <a:tableStyleId>{5C22544A-7EE6-4342-B048-85BDC9FD1C3A}</a:tableStyleId>
              </a:tblPr>
              <a:tblGrid>
                <a:gridCol w="832553"/>
                <a:gridCol w="832553"/>
                <a:gridCol w="832553"/>
              </a:tblGrid>
              <a:tr h="406577">
                <a:tc>
                  <a:txBody>
                    <a:bodyPr/>
                    <a:lstStyle/>
                    <a:p>
                      <a:pPr algn="ctr"/>
                      <a:r>
                        <a:rPr lang="en-US" sz="1800" dirty="0" smtClean="0"/>
                        <a:t>i</a:t>
                      </a:r>
                      <a:r>
                        <a:rPr lang="en-US" sz="1800" baseline="-25000" dirty="0" smtClean="0"/>
                        <a:t>1</a:t>
                      </a:r>
                      <a:endParaRPr lang="en-US" sz="1800" dirty="0"/>
                    </a:p>
                  </a:txBody>
                  <a:tcPr/>
                </a:tc>
                <a:tc>
                  <a:txBody>
                    <a:bodyPr/>
                    <a:lstStyle/>
                    <a:p>
                      <a:pPr algn="ctr"/>
                      <a:r>
                        <a:rPr lang="en-US" sz="1800" dirty="0" smtClean="0"/>
                        <a:t>i</a:t>
                      </a:r>
                      <a:r>
                        <a:rPr lang="en-US" sz="1800" baseline="-25000" dirty="0" smtClean="0"/>
                        <a:t>2</a:t>
                      </a:r>
                      <a:endParaRPr lang="en-US" sz="1800" dirty="0"/>
                    </a:p>
                  </a:txBody>
                  <a:tcPr/>
                </a:tc>
                <a:tc>
                  <a:txBody>
                    <a:bodyPr/>
                    <a:lstStyle/>
                    <a:p>
                      <a:pPr algn="ctr"/>
                      <a:r>
                        <a:rPr lang="en-US" sz="1800" dirty="0" err="1" smtClean="0"/>
                        <a:t>dy</a:t>
                      </a:r>
                      <a:r>
                        <a:rPr lang="en-US" sz="1800" dirty="0" smtClean="0"/>
                        <a:t>/di</a:t>
                      </a:r>
                      <a:r>
                        <a:rPr lang="en-US" sz="1800" baseline="-25000" dirty="0" smtClean="0"/>
                        <a:t>x</a:t>
                      </a:r>
                      <a:endParaRPr lang="en-US" sz="1800" dirty="0"/>
                    </a:p>
                  </a:txBody>
                  <a:tcPr/>
                </a:tc>
              </a:tr>
              <a:tr h="365760">
                <a:tc>
                  <a:txBody>
                    <a:bodyPr/>
                    <a:lstStyle/>
                    <a:p>
                      <a:endParaRPr lang="en-US" sz="1800" dirty="0"/>
                    </a:p>
                  </a:txBody>
                  <a:tcPr/>
                </a:tc>
                <a:tc>
                  <a:txBody>
                    <a:bodyPr/>
                    <a:lstStyle/>
                    <a:p>
                      <a:endParaRPr lang="en-US" sz="1800"/>
                    </a:p>
                  </a:txBody>
                  <a:tcPr/>
                </a:tc>
                <a:tc>
                  <a:txBody>
                    <a:bodyPr/>
                    <a:lstStyle/>
                    <a:p>
                      <a:endParaRPr lang="en-US" sz="1800" dirty="0"/>
                    </a:p>
                  </a:txBody>
                  <a:tcPr/>
                </a:tc>
              </a:tr>
              <a:tr h="365760">
                <a:tc>
                  <a:txBody>
                    <a:bodyPr/>
                    <a:lstStyle/>
                    <a:p>
                      <a:endParaRPr lang="en-US" sz="1800"/>
                    </a:p>
                  </a:txBody>
                  <a:tcPr/>
                </a:tc>
                <a:tc>
                  <a:txBody>
                    <a:bodyPr/>
                    <a:lstStyle/>
                    <a:p>
                      <a:endParaRPr lang="en-US" sz="1800" dirty="0"/>
                    </a:p>
                  </a:txBody>
                  <a:tcPr/>
                </a:tc>
                <a:tc>
                  <a:txBody>
                    <a:bodyPr/>
                    <a:lstStyle/>
                    <a:p>
                      <a:endParaRPr lang="en-US" sz="1800"/>
                    </a:p>
                  </a:txBody>
                  <a:tcPr/>
                </a:tc>
              </a:tr>
              <a:tr h="365760">
                <a:tc>
                  <a:txBody>
                    <a:bodyPr/>
                    <a:lstStyle/>
                    <a:p>
                      <a:endParaRPr lang="en-US" sz="1800" dirty="0"/>
                    </a:p>
                  </a:txBody>
                  <a:tcPr/>
                </a:tc>
                <a:tc>
                  <a:txBody>
                    <a:bodyPr/>
                    <a:lstStyle/>
                    <a:p>
                      <a:endParaRPr lang="en-US" sz="1800" dirty="0"/>
                    </a:p>
                  </a:txBody>
                  <a:tcPr/>
                </a:tc>
                <a:tc>
                  <a:txBody>
                    <a:bodyPr/>
                    <a:lstStyle/>
                    <a:p>
                      <a:endParaRPr lang="en-US" sz="1800" dirty="0"/>
                    </a:p>
                  </a:txBody>
                  <a:tcPr/>
                </a:tc>
              </a:tr>
            </a:tbl>
          </a:graphicData>
        </a:graphic>
      </p:graphicFrame>
      <p:sp>
        <p:nvSpPr>
          <p:cNvPr id="42" name="TextBox 41"/>
          <p:cNvSpPr txBox="1"/>
          <p:nvPr/>
        </p:nvSpPr>
        <p:spPr>
          <a:xfrm>
            <a:off x="8803342" y="4707236"/>
            <a:ext cx="340658" cy="461665"/>
          </a:xfrm>
          <a:prstGeom prst="rect">
            <a:avLst/>
          </a:prstGeom>
          <a:noFill/>
        </p:spPr>
        <p:txBody>
          <a:bodyPr wrap="none" rtlCol="0">
            <a:spAutoFit/>
          </a:bodyPr>
          <a:lstStyle/>
          <a:p>
            <a:r>
              <a:rPr lang="en-US" sz="2400" b="1" dirty="0"/>
              <a:t>9</a:t>
            </a:r>
          </a:p>
        </p:txBody>
      </p:sp>
    </p:spTree>
    <p:extLst>
      <p:ext uri="{BB962C8B-B14F-4D97-AF65-F5344CB8AC3E}">
        <p14:creationId xmlns:p14="http://schemas.microsoft.com/office/powerpoint/2010/main" val="2070649753"/>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6.1|3.9|18.7|8.7|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11644</TotalTime>
  <Words>4071</Words>
  <Application>Microsoft Macintosh PowerPoint</Application>
  <PresentationFormat>On-screen Show (16:9)</PresentationFormat>
  <Paragraphs>627</Paragraphs>
  <Slides>34</Slides>
  <Notes>13</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Learning Important Features Through Propagating Activation Differences</vt:lpstr>
      <vt:lpstr>With great power comes really poor interpretability…</vt:lpstr>
      <vt:lpstr>What do we mean by interpretability?</vt:lpstr>
      <vt:lpstr>How can we find the important parts of the input for a given prediction?</vt:lpstr>
      <vt:lpstr>Saturation problem illustrated</vt:lpstr>
      <vt:lpstr>How can we find the important parts of the input for a given prediction?</vt:lpstr>
      <vt:lpstr>Saturation revisited</vt:lpstr>
      <vt:lpstr>The DeepLIFT solution: difference from reference</vt:lpstr>
      <vt:lpstr>Integrated Gradients: Another reference-based approach</vt:lpstr>
      <vt:lpstr>Integrated Gradients: Another reference-based approach</vt:lpstr>
      <vt:lpstr>Integrated Gradients: Another reference-based approach</vt:lpstr>
      <vt:lpstr>Integrated Gradients: Another reference-based approach</vt:lpstr>
      <vt:lpstr>Integrated Gradients: Another reference-based approach</vt:lpstr>
      <vt:lpstr>Integrated Gradients: Another reference-based approach</vt:lpstr>
      <vt:lpstr>Integrated Gradients: Another reference-based approach</vt:lpstr>
      <vt:lpstr>PowerPoint Presentation</vt:lpstr>
      <vt:lpstr>The DeepLIFT solution: consider different orders for adding positive and negative terms</vt:lpstr>
      <vt:lpstr>The DeepLIFT solution: consider different orders for adding positive and negative terms</vt:lpstr>
      <vt:lpstr>The DeepLIFT solution: consider different orders for adding positive and negative terms</vt:lpstr>
      <vt:lpstr>The DeepLIFT solution: consider different orders for adding positive and negative terms</vt:lpstr>
      <vt:lpstr>The DeepLIFT solution: consider different orders for adding positive and negative terms</vt:lpstr>
      <vt:lpstr>The DeepLIFT solution: consider different orders for adding positive and negative terms</vt:lpstr>
      <vt:lpstr>The DeepLIFT solution: consider different orders for adding positive and negative terms</vt:lpstr>
      <vt:lpstr>Eg: morphing 8 to a 3 or a 6 </vt:lpstr>
      <vt:lpstr>Change in log-odds after morphing</vt:lpstr>
      <vt:lpstr>Choice of reference matters!</vt:lpstr>
      <vt:lpstr>Summary</vt:lpstr>
      <vt:lpstr>PowerPoint Presentation</vt:lpstr>
      <vt:lpstr>Justification for different orders: Shapely values</vt:lpstr>
      <vt:lpstr>Example biological problem: understanding stem cell differentiation</vt:lpstr>
      <vt:lpstr>Q: Which DNA positions in control elements matter? </vt:lpstr>
      <vt:lpstr>Can study the regulatory code in millions of control elements!</vt:lpstr>
      <vt:lpstr>In development: Discover dependencies with “Delta DeepLIFT”</vt:lpstr>
      <vt:lpstr>The DeepLIFT solution: consider different orders for adding positive and negative terms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Important Features Through Propagating Activation Differences</dc:title>
  <dc:creator>Avanti Shrikumar</dc:creator>
  <cp:lastModifiedBy>Avanti Shrikumar</cp:lastModifiedBy>
  <cp:revision>202</cp:revision>
  <dcterms:created xsi:type="dcterms:W3CDTF">2017-07-29T20:41:27Z</dcterms:created>
  <dcterms:modified xsi:type="dcterms:W3CDTF">2017-08-07T00:38:20Z</dcterms:modified>
</cp:coreProperties>
</file>